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54"/>
  </p:notesMasterIdLst>
  <p:handoutMasterIdLst>
    <p:handoutMasterId r:id="rId55"/>
  </p:handoutMasterIdLst>
  <p:sldIdLst>
    <p:sldId id="256" r:id="rId2"/>
    <p:sldId id="258" r:id="rId3"/>
    <p:sldId id="259" r:id="rId4"/>
    <p:sldId id="260" r:id="rId5"/>
    <p:sldId id="282" r:id="rId6"/>
    <p:sldId id="261" r:id="rId7"/>
    <p:sldId id="313" r:id="rId8"/>
    <p:sldId id="307" r:id="rId9"/>
    <p:sldId id="308" r:id="rId10"/>
    <p:sldId id="286" r:id="rId11"/>
    <p:sldId id="262" r:id="rId12"/>
    <p:sldId id="302" r:id="rId13"/>
    <p:sldId id="274" r:id="rId14"/>
    <p:sldId id="264" r:id="rId15"/>
    <p:sldId id="268" r:id="rId16"/>
    <p:sldId id="269" r:id="rId17"/>
    <p:sldId id="270" r:id="rId18"/>
    <p:sldId id="265" r:id="rId19"/>
    <p:sldId id="276" r:id="rId20"/>
    <p:sldId id="300" r:id="rId21"/>
    <p:sldId id="271" r:id="rId22"/>
    <p:sldId id="290" r:id="rId23"/>
    <p:sldId id="273" r:id="rId24"/>
    <p:sldId id="263" r:id="rId25"/>
    <p:sldId id="285" r:id="rId26"/>
    <p:sldId id="284" r:id="rId27"/>
    <p:sldId id="275" r:id="rId28"/>
    <p:sldId id="291" r:id="rId29"/>
    <p:sldId id="292" r:id="rId30"/>
    <p:sldId id="277" r:id="rId31"/>
    <p:sldId id="278" r:id="rId32"/>
    <p:sldId id="280" r:id="rId33"/>
    <p:sldId id="279" r:id="rId34"/>
    <p:sldId id="281" r:id="rId35"/>
    <p:sldId id="287" r:id="rId36"/>
    <p:sldId id="288" r:id="rId37"/>
    <p:sldId id="289" r:id="rId38"/>
    <p:sldId id="306" r:id="rId39"/>
    <p:sldId id="293" r:id="rId40"/>
    <p:sldId id="294" r:id="rId41"/>
    <p:sldId id="295" r:id="rId42"/>
    <p:sldId id="299" r:id="rId43"/>
    <p:sldId id="298" r:id="rId44"/>
    <p:sldId id="296" r:id="rId45"/>
    <p:sldId id="301" r:id="rId46"/>
    <p:sldId id="297" r:id="rId47"/>
    <p:sldId id="303" r:id="rId48"/>
    <p:sldId id="312" r:id="rId49"/>
    <p:sldId id="305" r:id="rId50"/>
    <p:sldId id="304" r:id="rId51"/>
    <p:sldId id="310" r:id="rId52"/>
    <p:sldId id="311" r:id="rId53"/>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6327"/>
  </p:normalViewPr>
  <p:slideViewPr>
    <p:cSldViewPr snapToGrid="0" snapToObjects="1">
      <p:cViewPr varScale="1">
        <p:scale>
          <a:sx n="110" d="100"/>
          <a:sy n="110" d="100"/>
        </p:scale>
        <p:origin x="552" y="108"/>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59" d="100"/>
          <a:sy n="159" d="100"/>
        </p:scale>
        <p:origin x="68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3D0ABB3-B508-824E-9330-D578EB41FA60}"/>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3211CAB2-C5D2-2640-AEBE-3DE4D2EB3BDE}"/>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4D222F56-76CC-2244-9969-3BD231BC40BB}" type="datetimeFigureOut">
              <a:t>21.04.2023</a:t>
            </a:fld>
            <a:endParaRPr lang="cs-CZ"/>
          </a:p>
        </p:txBody>
      </p:sp>
      <p:sp>
        <p:nvSpPr>
          <p:cNvPr id="4" name="Zástupný symbol pro zápatí 3">
            <a:extLst>
              <a:ext uri="{FF2B5EF4-FFF2-40B4-BE49-F238E27FC236}">
                <a16:creationId xmlns:a16="http://schemas.microsoft.com/office/drawing/2014/main" id="{9BC07A37-2E4C-4A45-B370-BAA6DA94F240}"/>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CAF3F6C6-389C-964B-A899-5EA4A12A0B4E}"/>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E8920A4-C4B0-3B45-B166-80304E6D2023}" type="slidenum">
              <a:t>‹#›</a:t>
            </a:fld>
            <a:endParaRPr lang="cs-CZ"/>
          </a:p>
        </p:txBody>
      </p:sp>
    </p:spTree>
    <p:extLst>
      <p:ext uri="{BB962C8B-B14F-4D97-AF65-F5344CB8AC3E}">
        <p14:creationId xmlns:p14="http://schemas.microsoft.com/office/powerpoint/2010/main" val="522674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39BFD12-7377-AF4F-9E5D-41F7F9A57BED}" type="datetimeFigureOut">
              <a:t>21.04.2023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1F6F805-EB17-214F-846F-533D26B85AF7}" type="slidenum">
              <a:t>‹#›</a:t>
            </a:fld>
            <a:endParaRPr lang="cs-CZ"/>
          </a:p>
        </p:txBody>
      </p:sp>
    </p:spTree>
    <p:extLst>
      <p:ext uri="{BB962C8B-B14F-4D97-AF65-F5344CB8AC3E}">
        <p14:creationId xmlns:p14="http://schemas.microsoft.com/office/powerpoint/2010/main" val="195797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F0446E-2BA5-074F-9D5A-1DA860FC77A8}"/>
              </a:ext>
            </a:extLst>
          </p:cNvPr>
          <p:cNvSpPr>
            <a:spLocks noGrp="1"/>
          </p:cNvSpPr>
          <p:nvPr>
            <p:ph type="title"/>
          </p:nvPr>
        </p:nvSpPr>
        <p:spPr>
          <a:xfrm>
            <a:off x="845298" y="989302"/>
            <a:ext cx="10515600" cy="2852737"/>
          </a:xfrm>
        </p:spPr>
        <p:txBody>
          <a:bodyPr anchor="b"/>
          <a:lstStyle>
            <a:lvl1pPr>
              <a:defRPr sz="6000"/>
            </a:lvl1pPr>
          </a:lstStyle>
          <a:p>
            <a:r>
              <a:rPr lang="cs-CZ" dirty="0"/>
              <a:t>Kliknutím lze upravit styl.</a:t>
            </a:r>
            <a:endParaRPr lang="en-US" dirty="0"/>
          </a:p>
        </p:txBody>
      </p:sp>
      <p:sp>
        <p:nvSpPr>
          <p:cNvPr id="12" name="Text Placeholder 2">
            <a:extLst>
              <a:ext uri="{FF2B5EF4-FFF2-40B4-BE49-F238E27FC236}">
                <a16:creationId xmlns:a16="http://schemas.microsoft.com/office/drawing/2014/main" id="{6D1C52D7-9D53-964E-AD7F-FCDE91C29911}"/>
              </a:ext>
            </a:extLst>
          </p:cNvPr>
          <p:cNvSpPr>
            <a:spLocks noGrp="1"/>
          </p:cNvSpPr>
          <p:nvPr>
            <p:ph type="body" idx="1"/>
          </p:nvPr>
        </p:nvSpPr>
        <p:spPr>
          <a:xfrm>
            <a:off x="845298" y="38690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Po kliknutí můžete upravovat styly textu v předloze.</a:t>
            </a:r>
          </a:p>
        </p:txBody>
      </p:sp>
    </p:spTree>
    <p:extLst>
      <p:ext uri="{BB962C8B-B14F-4D97-AF65-F5344CB8AC3E}">
        <p14:creationId xmlns:p14="http://schemas.microsoft.com/office/powerpoint/2010/main" val="367936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EA4D70B9-5AC9-DD4F-B4FA-247F1F891530}" type="datetime1">
              <a:t>21.04.2023</a:t>
            </a:fld>
            <a:endParaRPr lang="cs-CZ"/>
          </a:p>
        </p:txBody>
      </p:sp>
      <p:sp>
        <p:nvSpPr>
          <p:cNvPr id="5" name="Footer Placeholder 4"/>
          <p:cNvSpPr>
            <a:spLocks noGrp="1"/>
          </p:cNvSpPr>
          <p:nvPr>
            <p:ph type="ftr" sz="quarter" idx="11"/>
          </p:nvPr>
        </p:nvSpPr>
        <p:spPr/>
        <p:txBody>
          <a:bodyPr/>
          <a:lstStyle/>
          <a:p>
            <a:r>
              <a:rPr lang="cs-CZ"/>
              <a:t>Novinky v cestovním ruchu – léto 2021</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71840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259388"/>
          </a:xfrm>
        </p:spPr>
        <p:txBody>
          <a:bodyPr vert="eaVert"/>
          <a:lstStyle/>
          <a:p>
            <a:r>
              <a:rPr lang="cs-CZ" dirty="0"/>
              <a:t>Kliknutím lze upravit styl.</a:t>
            </a:r>
            <a:endParaRPr lang="en-US" dirty="0"/>
          </a:p>
        </p:txBody>
      </p:sp>
      <p:sp>
        <p:nvSpPr>
          <p:cNvPr id="3" name="Vertical Text Placeholder 2"/>
          <p:cNvSpPr>
            <a:spLocks noGrp="1"/>
          </p:cNvSpPr>
          <p:nvPr>
            <p:ph type="body" orient="vert" idx="1"/>
          </p:nvPr>
        </p:nvSpPr>
        <p:spPr>
          <a:xfrm>
            <a:off x="838200" y="365125"/>
            <a:ext cx="7734300" cy="5259388"/>
          </a:xfrm>
        </p:spPr>
        <p:txBody>
          <a:bodyPr vert="eaVert"/>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19E80D57-1D93-2946-AFD0-6D29B9F3A147}" type="datetime1">
              <a:t>21.04.2023</a:t>
            </a:fld>
            <a:endParaRPr lang="cs-CZ"/>
          </a:p>
        </p:txBody>
      </p:sp>
      <p:sp>
        <p:nvSpPr>
          <p:cNvPr id="5" name="Footer Placeholder 4"/>
          <p:cNvSpPr>
            <a:spLocks noGrp="1"/>
          </p:cNvSpPr>
          <p:nvPr>
            <p:ph type="ftr" sz="quarter" idx="11"/>
          </p:nvPr>
        </p:nvSpPr>
        <p:spPr/>
        <p:txBody>
          <a:bodyPr/>
          <a:lstStyle/>
          <a:p>
            <a:r>
              <a:rPr lang="cs-CZ"/>
              <a:t>Novinky v cestovním ruchu – léto 2021</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22586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Content Placeholder 2"/>
          <p:cNvSpPr>
            <a:spLocks noGrp="1"/>
          </p:cNvSpPr>
          <p:nvPr>
            <p:ph idx="1"/>
          </p:nvPr>
        </p:nvSpPr>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00CB10B1-3D63-454C-8A55-F234CDB8A490}" type="datetime1">
              <a:t>21.04.2023</a:t>
            </a:fld>
            <a:endParaRPr lang="cs-CZ"/>
          </a:p>
        </p:txBody>
      </p:sp>
      <p:sp>
        <p:nvSpPr>
          <p:cNvPr id="5" name="Footer Placeholder 4"/>
          <p:cNvSpPr>
            <a:spLocks noGrp="1"/>
          </p:cNvSpPr>
          <p:nvPr>
            <p:ph type="ftr" sz="quarter" idx="11"/>
          </p:nvPr>
        </p:nvSpPr>
        <p:spPr/>
        <p:txBody>
          <a:bodyPr/>
          <a:lstStyle/>
          <a:p>
            <a:r>
              <a:rPr lang="cs-CZ"/>
              <a:t>Novinky v cestovním ruchu – léto 2021</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09396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B5FD45-C6FC-FA4E-8F73-BD321229A0A2}" type="datetime1">
              <a:t>21.04.2023</a:t>
            </a:fld>
            <a:endParaRPr lang="cs-CZ"/>
          </a:p>
        </p:txBody>
      </p:sp>
      <p:sp>
        <p:nvSpPr>
          <p:cNvPr id="5" name="Footer Placeholder 4"/>
          <p:cNvSpPr>
            <a:spLocks noGrp="1"/>
          </p:cNvSpPr>
          <p:nvPr>
            <p:ph type="ftr" sz="quarter" idx="11"/>
          </p:nvPr>
        </p:nvSpPr>
        <p:spPr/>
        <p:txBody>
          <a:bodyPr/>
          <a:lstStyle/>
          <a:p>
            <a:r>
              <a:rPr lang="cs-CZ"/>
              <a:t>Novinky v cestovním ruchu – léto 2021</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
        <p:nvSpPr>
          <p:cNvPr id="7" name="Title 1">
            <a:extLst>
              <a:ext uri="{FF2B5EF4-FFF2-40B4-BE49-F238E27FC236}">
                <a16:creationId xmlns:a16="http://schemas.microsoft.com/office/drawing/2014/main" id="{4F4949EF-3906-7247-A998-646612F81A6C}"/>
              </a:ext>
            </a:extLst>
          </p:cNvPr>
          <p:cNvSpPr>
            <a:spLocks noGrp="1"/>
          </p:cNvSpPr>
          <p:nvPr>
            <p:ph type="title"/>
          </p:nvPr>
        </p:nvSpPr>
        <p:spPr>
          <a:xfrm>
            <a:off x="845298" y="989302"/>
            <a:ext cx="10515600" cy="2852737"/>
          </a:xfrm>
        </p:spPr>
        <p:txBody>
          <a:bodyPr anchor="b"/>
          <a:lstStyle>
            <a:lvl1pPr>
              <a:defRPr sz="6000"/>
            </a:lvl1pPr>
          </a:lstStyle>
          <a:p>
            <a:r>
              <a:rPr lang="cs-CZ" dirty="0"/>
              <a:t>Kliknutím lze upravit styl.</a:t>
            </a:r>
            <a:endParaRPr lang="en-US" dirty="0"/>
          </a:p>
        </p:txBody>
      </p:sp>
      <p:sp>
        <p:nvSpPr>
          <p:cNvPr id="8" name="Text Placeholder 2">
            <a:extLst>
              <a:ext uri="{FF2B5EF4-FFF2-40B4-BE49-F238E27FC236}">
                <a16:creationId xmlns:a16="http://schemas.microsoft.com/office/drawing/2014/main" id="{544C4C04-2844-7D47-AFA2-6CCB143D943E}"/>
              </a:ext>
            </a:extLst>
          </p:cNvPr>
          <p:cNvSpPr>
            <a:spLocks noGrp="1"/>
          </p:cNvSpPr>
          <p:nvPr>
            <p:ph type="body" idx="1"/>
          </p:nvPr>
        </p:nvSpPr>
        <p:spPr>
          <a:xfrm>
            <a:off x="845298" y="38690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Po kliknutí můžete upravovat styly textu v předloze.</a:t>
            </a:r>
          </a:p>
        </p:txBody>
      </p:sp>
    </p:spTree>
    <p:extLst>
      <p:ext uri="{BB962C8B-B14F-4D97-AF65-F5344CB8AC3E}">
        <p14:creationId xmlns:p14="http://schemas.microsoft.com/office/powerpoint/2010/main" val="42803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Content Placeholder 2"/>
          <p:cNvSpPr>
            <a:spLocks noGrp="1"/>
          </p:cNvSpPr>
          <p:nvPr>
            <p:ph sz="half" idx="1"/>
          </p:nvPr>
        </p:nvSpPr>
        <p:spPr>
          <a:xfrm>
            <a:off x="838200" y="1304925"/>
            <a:ext cx="5181600" cy="4319588"/>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172200" y="1304925"/>
            <a:ext cx="5181600" cy="4319588"/>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Date Placeholder 4"/>
          <p:cNvSpPr>
            <a:spLocks noGrp="1"/>
          </p:cNvSpPr>
          <p:nvPr>
            <p:ph type="dt" sz="half" idx="10"/>
          </p:nvPr>
        </p:nvSpPr>
        <p:spPr/>
        <p:txBody>
          <a:bodyPr/>
          <a:lstStyle/>
          <a:p>
            <a:fld id="{4DA3417B-9DB1-6D4D-BC0C-5A2D93988509}" type="datetime1">
              <a:t>21.04.2023</a:t>
            </a:fld>
            <a:endParaRPr lang="cs-CZ"/>
          </a:p>
        </p:txBody>
      </p:sp>
      <p:sp>
        <p:nvSpPr>
          <p:cNvPr id="6" name="Footer Placeholder 5"/>
          <p:cNvSpPr>
            <a:spLocks noGrp="1"/>
          </p:cNvSpPr>
          <p:nvPr>
            <p:ph type="ftr" sz="quarter" idx="11"/>
          </p:nvPr>
        </p:nvSpPr>
        <p:spPr/>
        <p:txBody>
          <a:bodyPr/>
          <a:lstStyle/>
          <a:p>
            <a:r>
              <a:rPr lang="cs-CZ"/>
              <a:t>Novinky v cestovním ruchu – léto 2021</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0126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87388"/>
          </a:xfrm>
        </p:spPr>
        <p:txBody>
          <a:bodyPr anchor="b"/>
          <a:lstStyle/>
          <a:p>
            <a:r>
              <a:rPr lang="cs-CZ" dirty="0"/>
              <a:t>Kliknutím lze upravit styl.</a:t>
            </a:r>
            <a:endParaRPr lang="en-US" dirty="0"/>
          </a:p>
        </p:txBody>
      </p:sp>
      <p:sp>
        <p:nvSpPr>
          <p:cNvPr id="3" name="Text Placeholder 2"/>
          <p:cNvSpPr>
            <a:spLocks noGrp="1"/>
          </p:cNvSpPr>
          <p:nvPr>
            <p:ph type="body" idx="1"/>
          </p:nvPr>
        </p:nvSpPr>
        <p:spPr>
          <a:xfrm>
            <a:off x="839788" y="13049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4" name="Content Placeholder 3"/>
          <p:cNvSpPr>
            <a:spLocks noGrp="1"/>
          </p:cNvSpPr>
          <p:nvPr>
            <p:ph sz="half" idx="2"/>
          </p:nvPr>
        </p:nvSpPr>
        <p:spPr>
          <a:xfrm>
            <a:off x="839788" y="2381248"/>
            <a:ext cx="5157787" cy="3243265"/>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172200" y="13049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6" name="Content Placeholder 5"/>
          <p:cNvSpPr>
            <a:spLocks noGrp="1"/>
          </p:cNvSpPr>
          <p:nvPr>
            <p:ph sz="quarter" idx="4"/>
          </p:nvPr>
        </p:nvSpPr>
        <p:spPr>
          <a:xfrm>
            <a:off x="6172200" y="2381248"/>
            <a:ext cx="5183188" cy="3243265"/>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7" name="Date Placeholder 6"/>
          <p:cNvSpPr>
            <a:spLocks noGrp="1"/>
          </p:cNvSpPr>
          <p:nvPr>
            <p:ph type="dt" sz="half" idx="10"/>
          </p:nvPr>
        </p:nvSpPr>
        <p:spPr/>
        <p:txBody>
          <a:bodyPr/>
          <a:lstStyle/>
          <a:p>
            <a:fld id="{B0B7D294-69E3-9D4D-93D4-2E238C326C15}" type="datetime1">
              <a:t>21.04.2023</a:t>
            </a:fld>
            <a:endParaRPr lang="cs-CZ"/>
          </a:p>
        </p:txBody>
      </p:sp>
      <p:sp>
        <p:nvSpPr>
          <p:cNvPr id="8" name="Footer Placeholder 7"/>
          <p:cNvSpPr>
            <a:spLocks noGrp="1"/>
          </p:cNvSpPr>
          <p:nvPr>
            <p:ph type="ftr" sz="quarter" idx="11"/>
          </p:nvPr>
        </p:nvSpPr>
        <p:spPr/>
        <p:txBody>
          <a:bodyPr/>
          <a:lstStyle/>
          <a:p>
            <a:r>
              <a:rPr lang="cs-CZ"/>
              <a:t>Novinky v cestovním ruchu – léto 2021</a:t>
            </a:r>
          </a:p>
        </p:txBody>
      </p:sp>
      <p:sp>
        <p:nvSpPr>
          <p:cNvPr id="9" name="Slide Number Placeholder 8"/>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14635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Date Placeholder 2"/>
          <p:cNvSpPr>
            <a:spLocks noGrp="1"/>
          </p:cNvSpPr>
          <p:nvPr>
            <p:ph type="dt" sz="half" idx="10"/>
          </p:nvPr>
        </p:nvSpPr>
        <p:spPr/>
        <p:txBody>
          <a:bodyPr/>
          <a:lstStyle/>
          <a:p>
            <a:fld id="{6043966A-A054-844C-ADD4-DD683C9A6B44}" type="datetime1">
              <a:t>21.04.2023</a:t>
            </a:fld>
            <a:endParaRPr lang="cs-CZ"/>
          </a:p>
        </p:txBody>
      </p:sp>
      <p:sp>
        <p:nvSpPr>
          <p:cNvPr id="4" name="Footer Placeholder 3"/>
          <p:cNvSpPr>
            <a:spLocks noGrp="1"/>
          </p:cNvSpPr>
          <p:nvPr>
            <p:ph type="ftr" sz="quarter" idx="11"/>
          </p:nvPr>
        </p:nvSpPr>
        <p:spPr/>
        <p:txBody>
          <a:bodyPr/>
          <a:lstStyle/>
          <a:p>
            <a:r>
              <a:rPr lang="cs-CZ"/>
              <a:t>Novinky v cestovním ruchu – léto 2021</a:t>
            </a:r>
          </a:p>
        </p:txBody>
      </p:sp>
      <p:sp>
        <p:nvSpPr>
          <p:cNvPr id="5" name="Slide Number Placeholder 4"/>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212419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6E48A-7B06-DD4E-B4F1-99FFA5BA3C4E}" type="datetime1">
              <a:t>21.04.2023</a:t>
            </a:fld>
            <a:endParaRPr lang="cs-CZ"/>
          </a:p>
        </p:txBody>
      </p:sp>
      <p:sp>
        <p:nvSpPr>
          <p:cNvPr id="3" name="Footer Placeholder 2"/>
          <p:cNvSpPr>
            <a:spLocks noGrp="1"/>
          </p:cNvSpPr>
          <p:nvPr>
            <p:ph type="ftr" sz="quarter" idx="11"/>
          </p:nvPr>
        </p:nvSpPr>
        <p:spPr/>
        <p:txBody>
          <a:bodyPr/>
          <a:lstStyle/>
          <a:p>
            <a:r>
              <a:rPr lang="cs-CZ"/>
              <a:t>Novinky v cestovním ruchu – léto 2021</a:t>
            </a:r>
          </a:p>
        </p:txBody>
      </p:sp>
      <p:sp>
        <p:nvSpPr>
          <p:cNvPr id="4" name="Slide Number Placeholder 3"/>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72568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04925"/>
            <a:ext cx="6172200" cy="4319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Text Placeholder 3"/>
          <p:cNvSpPr>
            <a:spLocks noGrp="1"/>
          </p:cNvSpPr>
          <p:nvPr>
            <p:ph type="body" sz="half" idx="2"/>
          </p:nvPr>
        </p:nvSpPr>
        <p:spPr>
          <a:xfrm>
            <a:off x="839788" y="1304925"/>
            <a:ext cx="3932237" cy="431958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endParaRPr lang="en-US" dirty="0"/>
          </a:p>
        </p:txBody>
      </p:sp>
      <p:sp>
        <p:nvSpPr>
          <p:cNvPr id="5" name="Date Placeholder 4"/>
          <p:cNvSpPr>
            <a:spLocks noGrp="1"/>
          </p:cNvSpPr>
          <p:nvPr>
            <p:ph type="dt" sz="half" idx="10"/>
          </p:nvPr>
        </p:nvSpPr>
        <p:spPr/>
        <p:txBody>
          <a:bodyPr/>
          <a:lstStyle/>
          <a:p>
            <a:fld id="{F7399FE8-A97A-9040-BC1B-01299C18F4E1}" type="datetime1">
              <a:t>21.04.2023</a:t>
            </a:fld>
            <a:endParaRPr lang="cs-CZ"/>
          </a:p>
        </p:txBody>
      </p:sp>
      <p:sp>
        <p:nvSpPr>
          <p:cNvPr id="6" name="Footer Placeholder 5"/>
          <p:cNvSpPr>
            <a:spLocks noGrp="1"/>
          </p:cNvSpPr>
          <p:nvPr>
            <p:ph type="ftr" sz="quarter" idx="11"/>
          </p:nvPr>
        </p:nvSpPr>
        <p:spPr/>
        <p:txBody>
          <a:bodyPr/>
          <a:lstStyle/>
          <a:p>
            <a:r>
              <a:rPr lang="cs-CZ"/>
              <a:t>Novinky v cestovním ruchu – léto 2021</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
        <p:nvSpPr>
          <p:cNvPr id="8" name="Title 1">
            <a:extLst>
              <a:ext uri="{FF2B5EF4-FFF2-40B4-BE49-F238E27FC236}">
                <a16:creationId xmlns:a16="http://schemas.microsoft.com/office/drawing/2014/main" id="{74B2FEFB-40EB-A242-879E-90E7A9ACB2D6}"/>
              </a:ext>
            </a:extLst>
          </p:cNvPr>
          <p:cNvSpPr>
            <a:spLocks noGrp="1"/>
          </p:cNvSpPr>
          <p:nvPr>
            <p:ph type="title"/>
          </p:nvPr>
        </p:nvSpPr>
        <p:spPr>
          <a:xfrm>
            <a:off x="838200" y="374735"/>
            <a:ext cx="10515600" cy="677778"/>
          </a:xfrm>
        </p:spPr>
        <p:txBody>
          <a:bodyPr anchor="b"/>
          <a:lstStyle/>
          <a:p>
            <a:r>
              <a:rPr lang="cs-CZ" dirty="0"/>
              <a:t>Kliknutím lze upravit styl.</a:t>
            </a:r>
            <a:endParaRPr lang="en-US" dirty="0"/>
          </a:p>
        </p:txBody>
      </p:sp>
    </p:spTree>
    <p:extLst>
      <p:ext uri="{BB962C8B-B14F-4D97-AF65-F5344CB8AC3E}">
        <p14:creationId xmlns:p14="http://schemas.microsoft.com/office/powerpoint/2010/main" val="300457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04924"/>
            <a:ext cx="6172200" cy="431958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1304926"/>
            <a:ext cx="3932237" cy="4319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endParaRPr lang="en-US" dirty="0"/>
          </a:p>
        </p:txBody>
      </p:sp>
      <p:sp>
        <p:nvSpPr>
          <p:cNvPr id="5" name="Date Placeholder 4"/>
          <p:cNvSpPr>
            <a:spLocks noGrp="1"/>
          </p:cNvSpPr>
          <p:nvPr>
            <p:ph type="dt" sz="half" idx="10"/>
          </p:nvPr>
        </p:nvSpPr>
        <p:spPr/>
        <p:txBody>
          <a:bodyPr/>
          <a:lstStyle/>
          <a:p>
            <a:fld id="{5D51CB02-1686-5E4E-8C77-FF7AEFEA844F}" type="datetime1">
              <a:t>21.04.2023</a:t>
            </a:fld>
            <a:endParaRPr lang="cs-CZ"/>
          </a:p>
        </p:txBody>
      </p:sp>
      <p:sp>
        <p:nvSpPr>
          <p:cNvPr id="6" name="Footer Placeholder 5"/>
          <p:cNvSpPr>
            <a:spLocks noGrp="1"/>
          </p:cNvSpPr>
          <p:nvPr>
            <p:ph type="ftr" sz="quarter" idx="11"/>
          </p:nvPr>
        </p:nvSpPr>
        <p:spPr/>
        <p:txBody>
          <a:bodyPr/>
          <a:lstStyle/>
          <a:p>
            <a:r>
              <a:rPr lang="cs-CZ"/>
              <a:t>Novinky v cestovním ruchu – léto 2021</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
        <p:nvSpPr>
          <p:cNvPr id="8" name="Title 1">
            <a:extLst>
              <a:ext uri="{FF2B5EF4-FFF2-40B4-BE49-F238E27FC236}">
                <a16:creationId xmlns:a16="http://schemas.microsoft.com/office/drawing/2014/main" id="{E4DA77E7-49D4-194B-BF48-C6879F89950D}"/>
              </a:ext>
            </a:extLst>
          </p:cNvPr>
          <p:cNvSpPr>
            <a:spLocks noGrp="1"/>
          </p:cNvSpPr>
          <p:nvPr>
            <p:ph type="title"/>
          </p:nvPr>
        </p:nvSpPr>
        <p:spPr>
          <a:xfrm>
            <a:off x="838200" y="374735"/>
            <a:ext cx="10515600" cy="677778"/>
          </a:xfrm>
        </p:spPr>
        <p:txBody>
          <a:bodyPr anchor="b"/>
          <a:lstStyle/>
          <a:p>
            <a:r>
              <a:rPr lang="cs-CZ" dirty="0"/>
              <a:t>Kliknutím lze upravit styl.</a:t>
            </a:r>
            <a:endParaRPr lang="en-US" dirty="0"/>
          </a:p>
        </p:txBody>
      </p:sp>
    </p:spTree>
    <p:extLst>
      <p:ext uri="{BB962C8B-B14F-4D97-AF65-F5344CB8AC3E}">
        <p14:creationId xmlns:p14="http://schemas.microsoft.com/office/powerpoint/2010/main" val="159709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74735"/>
            <a:ext cx="10515600" cy="677778"/>
          </a:xfrm>
          <a:prstGeom prst="rect">
            <a:avLst/>
          </a:prstGeom>
        </p:spPr>
        <p:txBody>
          <a:bodyPr vert="horz" lIns="91440" tIns="45720" rIns="91440" bIns="45720" rtlCol="0" anchor="b">
            <a:normAutofit/>
          </a:bodyPr>
          <a:lstStyle/>
          <a:p>
            <a:r>
              <a:rPr lang="cs-CZ" dirty="0"/>
              <a:t>Kliknutím lze upravit styl.</a:t>
            </a:r>
            <a:endParaRPr lang="en-US" dirty="0"/>
          </a:p>
        </p:txBody>
      </p:sp>
      <p:sp>
        <p:nvSpPr>
          <p:cNvPr id="3" name="Text Placeholder 2"/>
          <p:cNvSpPr>
            <a:spLocks noGrp="1"/>
          </p:cNvSpPr>
          <p:nvPr>
            <p:ph type="body" idx="1"/>
          </p:nvPr>
        </p:nvSpPr>
        <p:spPr>
          <a:xfrm>
            <a:off x="838200" y="1304926"/>
            <a:ext cx="10515600" cy="431958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8610600" y="6197543"/>
            <a:ext cx="124690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073E4-06FD-6D40-9982-0E8CCC73F560}" type="datetime1">
              <a:t>21.04.2023</a:t>
            </a:fld>
            <a:endParaRPr lang="cs-CZ"/>
          </a:p>
        </p:txBody>
      </p:sp>
      <p:sp>
        <p:nvSpPr>
          <p:cNvPr id="5" name="Footer Placeholder 4"/>
          <p:cNvSpPr>
            <a:spLocks noGrp="1"/>
          </p:cNvSpPr>
          <p:nvPr>
            <p:ph type="ftr" sz="quarter" idx="3"/>
          </p:nvPr>
        </p:nvSpPr>
        <p:spPr>
          <a:xfrm>
            <a:off x="4038600" y="61872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Novinky v cestovním ruchu – léto 2021</a:t>
            </a:r>
          </a:p>
        </p:txBody>
      </p:sp>
      <p:sp>
        <p:nvSpPr>
          <p:cNvPr id="6" name="Slide Number Placeholder 5"/>
          <p:cNvSpPr>
            <a:spLocks noGrp="1"/>
          </p:cNvSpPr>
          <p:nvPr>
            <p:ph type="sldNum" sz="quarter" idx="4"/>
          </p:nvPr>
        </p:nvSpPr>
        <p:spPr>
          <a:xfrm>
            <a:off x="10314708" y="6187253"/>
            <a:ext cx="10390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3053-D514-8448-BD9B-6AC86BD996A2}" type="slidenum">
              <a:t>‹#›</a:t>
            </a:fld>
            <a:endParaRPr lang="cs-CZ"/>
          </a:p>
        </p:txBody>
      </p:sp>
      <p:pic>
        <p:nvPicPr>
          <p:cNvPr id="7" name="Obrázek 6">
            <a:extLst>
              <a:ext uri="{FF2B5EF4-FFF2-40B4-BE49-F238E27FC236}">
                <a16:creationId xmlns:a16="http://schemas.microsoft.com/office/drawing/2014/main" id="{D964BFAD-E371-A44E-A2DA-B96F71D70854}"/>
              </a:ext>
            </a:extLst>
          </p:cNvPr>
          <p:cNvPicPr>
            <a:picLocks noChangeAspect="1"/>
          </p:cNvPicPr>
          <p:nvPr userDrawn="1"/>
        </p:nvPicPr>
        <p:blipFill>
          <a:blip r:embed="rId13"/>
          <a:stretch>
            <a:fillRect/>
          </a:stretch>
        </p:blipFill>
        <p:spPr>
          <a:xfrm>
            <a:off x="376539" y="5925500"/>
            <a:ext cx="1440000" cy="637168"/>
          </a:xfrm>
          <a:prstGeom prst="rect">
            <a:avLst/>
          </a:prstGeom>
        </p:spPr>
      </p:pic>
    </p:spTree>
    <p:extLst>
      <p:ext uri="{BB962C8B-B14F-4D97-AF65-F5344CB8AC3E}">
        <p14:creationId xmlns:p14="http://schemas.microsoft.com/office/powerpoint/2010/main" val="28792532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151" userDrawn="1">
          <p15:clr>
            <a:srgbClr val="F26B43"/>
          </p15:clr>
        </p15:guide>
        <p15:guide id="3" orient="horz" pos="4133" userDrawn="1">
          <p15:clr>
            <a:srgbClr val="F26B43"/>
          </p15:clr>
        </p15:guide>
        <p15:guide id="4" pos="529" userDrawn="1">
          <p15:clr>
            <a:srgbClr val="F26B43"/>
          </p15:clr>
        </p15:guide>
        <p15:guide id="5" orient="horz" pos="3543" userDrawn="1">
          <p15:clr>
            <a:srgbClr val="F26B43"/>
          </p15:clr>
        </p15:guide>
        <p15:guide id="6" orient="horz" pos="663" userDrawn="1">
          <p15:clr>
            <a:srgbClr val="F26B43"/>
          </p15:clr>
        </p15:guide>
        <p15:guide id="7" orient="horz" pos="82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ck-online.cz/bo/document-view.seam?documentId=onrf6mrqga4f6mzqgaxhazrsgi" TargetMode="External"/><Relationship Id="rId2" Type="http://schemas.openxmlformats.org/officeDocument/2006/relationships/hyperlink" Target="https://www.beck-online.cz/bo/document-view.seam?documentId=onrf6mrqga2f6njqgaxhazrrha" TargetMode="External"/><Relationship Id="rId1" Type="http://schemas.openxmlformats.org/officeDocument/2006/relationships/slideLayout" Target="../slideLayouts/slideLayout2.xml"/><Relationship Id="rId4" Type="http://schemas.openxmlformats.org/officeDocument/2006/relationships/hyperlink" Target="https://www.beck-online.cz/bo/document-view.seam?documentId=onrf6mrqga2f6njqgaxhazrwh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beck-online.cz/bo/document-view.seam?documentId=onrf6mjzgyzv6ojzfzygmnb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nssoud.cz/"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eck-online.cz/bo/document-view.seam?documentId=onrf6mrqga2f6njqgaxhazrsg4" TargetMode="External"/><Relationship Id="rId2" Type="http://schemas.openxmlformats.org/officeDocument/2006/relationships/hyperlink" Target="https://www.beck-online.cz/bo/document-view.seam?documentId=onrf6mjzhe3v6mjtfzygmmr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beck-online.cz/bo/document-view.seam?documentId=onrf6mrqga2f6njqgaxhazrsg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beck-online.cz/bo/document-view.seam?documentId=onrf6mrqga2f6njqgaxhazruh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mvcr.cz/clanek/zavery-poradniho-sboru-ministra-vnitra-ke-spravnimu-radu.aspx"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eck-online.cz/bo/document-view.seam?documentId=onrf6mjzhe3v6mjtfzygmny" TargetMode="External"/><Relationship Id="rId2" Type="http://schemas.openxmlformats.org/officeDocument/2006/relationships/hyperlink" Target="https://www.beck-online.cz/bo/document-view.seam?documentId=onrf6mrqga2f6njqgaxhazrrgqz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ochrance.cz/srozumiteln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beck-online.cz/bo/document-view.seam?documentId=onrf6mrqga2f6njqgaxhazrxga&amp;refSource=tex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mvcr.cz/clanek/zavery-poradniho-sboru-ministra-vnitra-ke-spravnimu-radu.asp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vcr.cz/clanek/zavery-poradniho-sboru-ministra-vnitra-ke-spravnimu-radu.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a:extLst>
              <a:ext uri="{FF2B5EF4-FFF2-40B4-BE49-F238E27FC236}">
                <a16:creationId xmlns:a16="http://schemas.microsoft.com/office/drawing/2014/main" id="{485261F6-15E3-4A36-8801-2F71FA44E87A}"/>
              </a:ext>
            </a:extLst>
          </p:cNvPr>
          <p:cNvSpPr>
            <a:spLocks noGrp="1"/>
          </p:cNvSpPr>
          <p:nvPr>
            <p:ph type="ftr" sz="quarter" idx="11"/>
          </p:nvPr>
        </p:nvSpPr>
        <p:spPr>
          <a:xfrm>
            <a:off x="4038600" y="6187253"/>
            <a:ext cx="4114800" cy="365125"/>
          </a:xfrm>
        </p:spPr>
        <p:txBody>
          <a:bodyPr/>
          <a:lstStyle/>
          <a:p>
            <a:pPr>
              <a:spcAft>
                <a:spcPts val="600"/>
              </a:spcAft>
            </a:pPr>
            <a:r>
              <a:rPr lang="cs-CZ" dirty="0"/>
              <a:t>Základní procesní postupy nalézacího správního orgánu</a:t>
            </a:r>
          </a:p>
        </p:txBody>
      </p:sp>
      <p:sp>
        <p:nvSpPr>
          <p:cNvPr id="16" name="Slide Number Placeholder 3">
            <a:extLst>
              <a:ext uri="{FF2B5EF4-FFF2-40B4-BE49-F238E27FC236}">
                <a16:creationId xmlns:a16="http://schemas.microsoft.com/office/drawing/2014/main" id="{E43851A7-B687-4CEA-B517-5D0A44EA48D1}"/>
              </a:ext>
            </a:extLst>
          </p:cNvPr>
          <p:cNvSpPr>
            <a:spLocks noGrp="1"/>
          </p:cNvSpPr>
          <p:nvPr>
            <p:ph type="sldNum" sz="quarter" idx="12"/>
          </p:nvPr>
        </p:nvSpPr>
        <p:spPr>
          <a:xfrm>
            <a:off x="10314708" y="6187253"/>
            <a:ext cx="1039091" cy="365125"/>
          </a:xfrm>
        </p:spPr>
        <p:txBody>
          <a:bodyPr/>
          <a:lstStyle/>
          <a:p>
            <a:pPr>
              <a:spcAft>
                <a:spcPts val="600"/>
              </a:spcAft>
            </a:pPr>
            <a:fld id="{E2513053-D514-8448-BD9B-6AC86BD996A2}" type="slidenum">
              <a:rPr lang="en-US"/>
              <a:pPr>
                <a:spcAft>
                  <a:spcPts val="600"/>
                </a:spcAft>
              </a:pPr>
              <a:t>1</a:t>
            </a:fld>
            <a:endParaRPr lang="en-US"/>
          </a:p>
        </p:txBody>
      </p:sp>
      <p:sp>
        <p:nvSpPr>
          <p:cNvPr id="2" name="Nadpis 1">
            <a:extLst>
              <a:ext uri="{FF2B5EF4-FFF2-40B4-BE49-F238E27FC236}">
                <a16:creationId xmlns:a16="http://schemas.microsoft.com/office/drawing/2014/main" id="{442A7B56-7997-E842-ADB7-9AB48F3C2BEC}"/>
              </a:ext>
            </a:extLst>
          </p:cNvPr>
          <p:cNvSpPr>
            <a:spLocks noGrp="1"/>
          </p:cNvSpPr>
          <p:nvPr>
            <p:ph type="title"/>
          </p:nvPr>
        </p:nvSpPr>
        <p:spPr>
          <a:xfrm>
            <a:off x="845298" y="989302"/>
            <a:ext cx="10515600" cy="2852737"/>
          </a:xfrm>
        </p:spPr>
        <p:txBody>
          <a:bodyPr anchor="b">
            <a:normAutofit/>
          </a:bodyPr>
          <a:lstStyle/>
          <a:p>
            <a:pPr algn="ctr"/>
            <a:r>
              <a:rPr lang="cs-CZ" dirty="0"/>
              <a:t>Základní procesní postupy nalézacího správního orgánu</a:t>
            </a:r>
            <a:br>
              <a:rPr lang="cs-CZ" dirty="0"/>
            </a:br>
            <a:endParaRPr lang="cs-CZ" dirty="0"/>
          </a:p>
        </p:txBody>
      </p:sp>
      <p:sp>
        <p:nvSpPr>
          <p:cNvPr id="3" name="Zástupný text 2">
            <a:extLst>
              <a:ext uri="{FF2B5EF4-FFF2-40B4-BE49-F238E27FC236}">
                <a16:creationId xmlns:a16="http://schemas.microsoft.com/office/drawing/2014/main" id="{87C1CE77-678A-8740-A34B-B7686D2D1EBD}"/>
              </a:ext>
            </a:extLst>
          </p:cNvPr>
          <p:cNvSpPr>
            <a:spLocks noGrp="1"/>
          </p:cNvSpPr>
          <p:nvPr>
            <p:ph type="body" idx="1"/>
          </p:nvPr>
        </p:nvSpPr>
        <p:spPr>
          <a:xfrm>
            <a:off x="845298" y="4259408"/>
            <a:ext cx="10515600" cy="1500187"/>
          </a:xfrm>
        </p:spPr>
        <p:txBody>
          <a:bodyPr>
            <a:normAutofit/>
          </a:bodyPr>
          <a:lstStyle/>
          <a:p>
            <a:pPr algn="ctr"/>
            <a:r>
              <a:rPr lang="cs-CZ" dirty="0"/>
              <a:t>Metodický seminář pro ORP Královéhradeckého kraje </a:t>
            </a:r>
          </a:p>
          <a:p>
            <a:pPr algn="ctr"/>
            <a:r>
              <a:rPr lang="cs-CZ" dirty="0"/>
              <a:t>Mgr. Bc. David Mazánek, právník ODSH KÚ KHK</a:t>
            </a:r>
          </a:p>
        </p:txBody>
      </p:sp>
      <p:sp>
        <p:nvSpPr>
          <p:cNvPr id="14" name="Date Placeholder 1">
            <a:extLst>
              <a:ext uri="{FF2B5EF4-FFF2-40B4-BE49-F238E27FC236}">
                <a16:creationId xmlns:a16="http://schemas.microsoft.com/office/drawing/2014/main" id="{04F4EBA8-850F-401E-A784-E89B7E218A9C}"/>
              </a:ext>
            </a:extLst>
          </p:cNvPr>
          <p:cNvSpPr>
            <a:spLocks noGrp="1"/>
          </p:cNvSpPr>
          <p:nvPr>
            <p:ph type="dt" sz="half" idx="10"/>
          </p:nvPr>
        </p:nvSpPr>
        <p:spPr>
          <a:xfrm>
            <a:off x="8610600" y="6197543"/>
            <a:ext cx="1246909" cy="365125"/>
          </a:xfrm>
        </p:spPr>
        <p:txBody>
          <a:bodyPr/>
          <a:lstStyle/>
          <a:p>
            <a:pPr>
              <a:spcAft>
                <a:spcPts val="600"/>
              </a:spcAft>
            </a:pPr>
            <a:endParaRPr lang="cs-CZ" dirty="0"/>
          </a:p>
        </p:txBody>
      </p:sp>
    </p:spTree>
    <p:extLst>
      <p:ext uri="{BB962C8B-B14F-4D97-AF65-F5344CB8AC3E}">
        <p14:creationId xmlns:p14="http://schemas.microsoft.com/office/powerpoint/2010/main" val="1515344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10</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226423" y="920524"/>
            <a:ext cx="11399520" cy="5338356"/>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buNone/>
            </a:pPr>
            <a:r>
              <a:rPr lang="cs-CZ" sz="1300" i="0" dirty="0">
                <a:solidFill>
                  <a:srgbClr val="000000"/>
                </a:solidFill>
                <a:effectLst/>
              </a:rPr>
              <a:t>Rozsudek NSS čj. 4 </a:t>
            </a:r>
            <a:r>
              <a:rPr lang="cs-CZ" sz="1300" i="0" dirty="0" err="1">
                <a:solidFill>
                  <a:srgbClr val="000000"/>
                </a:solidFill>
                <a:effectLst/>
              </a:rPr>
              <a:t>Ads</a:t>
            </a:r>
            <a:r>
              <a:rPr lang="cs-CZ" sz="1300" i="0" dirty="0">
                <a:solidFill>
                  <a:srgbClr val="000000"/>
                </a:solidFill>
                <a:effectLst/>
              </a:rPr>
              <a:t> 320/2019-78 ze dne 28. 4. 2022:</a:t>
            </a:r>
          </a:p>
          <a:p>
            <a:pPr marL="355600" lvl="1" indent="0">
              <a:buNone/>
            </a:pPr>
            <a:endParaRPr lang="cs-CZ" sz="1300" b="1" dirty="0">
              <a:solidFill>
                <a:srgbClr val="000000"/>
              </a:solidFill>
            </a:endParaRPr>
          </a:p>
          <a:p>
            <a:pPr marL="355600" lvl="1" indent="0" algn="just">
              <a:buNone/>
            </a:pPr>
            <a:r>
              <a:rPr lang="cs-CZ" sz="1300" i="1" dirty="0">
                <a:solidFill>
                  <a:schemeClr val="bg2">
                    <a:lumMod val="10000"/>
                  </a:schemeClr>
                </a:solidFill>
              </a:rPr>
              <a:t>[66] Stěžovatel v kasační stížnosti stejně jako již dříve v žalobě namítá, že ve správním řízení nebyly řádně vypořádány jeho námitky proti protokolu o výsledku kontroly a že akt, kterým byly vyřízeny, postrádá náležitosti podle § 68 správního řádu. </a:t>
            </a:r>
            <a:r>
              <a:rPr lang="cs-CZ" sz="1300" b="1" i="1" dirty="0">
                <a:solidFill>
                  <a:schemeClr val="bg2">
                    <a:lumMod val="10000"/>
                  </a:schemeClr>
                </a:solidFill>
              </a:rPr>
              <a:t>Dále stěžovatel správním orgánům vytýká, že nevyhotovily protokoly o výsleších svědků v souladu s § 18 odst. 1 a 2 správního řádu; nepostačuje přitom odkaz správního orgánu prvního stupně na to, že výpovědi byly nahrávány na zvukové zařízení. Správní orgány podle stěžovatele rovněž pochybily při doručování ve správním řízení (namítá porušení § 69 odst. 3 správního řádu) a také tím, že zasílaná rozhodnutí neměla správnou formu (stěžovateli byla zaslána formou prosté kopie, špatně či dokonce nečitelné, a ze spisu se nepodává, že by byla provedena řádná konverze dokumentů).</a:t>
            </a:r>
          </a:p>
          <a:p>
            <a:pPr marL="355600" lvl="1" indent="0" algn="just">
              <a:buNone/>
            </a:pPr>
            <a:endParaRPr lang="cs-CZ" sz="1300" b="1" i="1" dirty="0">
              <a:solidFill>
                <a:schemeClr val="bg2">
                  <a:lumMod val="10000"/>
                </a:schemeClr>
              </a:solidFill>
            </a:endParaRPr>
          </a:p>
          <a:p>
            <a:pPr marL="355600" lvl="1" indent="0" algn="just">
              <a:buNone/>
            </a:pPr>
            <a:r>
              <a:rPr lang="cs-CZ" sz="1300" b="0" i="1" dirty="0">
                <a:solidFill>
                  <a:schemeClr val="bg2">
                    <a:lumMod val="10000"/>
                  </a:schemeClr>
                </a:solidFill>
                <a:effectLst/>
              </a:rPr>
              <a:t>[70] Stěžovatel dále namítá nedostatek protokolů o výsleších svědků, neboť výpovědi svědků nejsou zachyceny v protokolech, ale jsou na přiložených zvukových záznamech. Ani v tomto ohledu Nejvyšší správní soud pochybení správních orgánů neshledal. Ve shodě s krajským soudem totiž po seznámení se s těmito protokoly dospěl k závěru, že obsahují náležitosti podle </a:t>
            </a:r>
            <a:r>
              <a:rPr lang="cs-CZ" sz="13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18</a:t>
            </a:r>
            <a:r>
              <a:rPr lang="cs-CZ" sz="1300" b="0" i="1" dirty="0">
                <a:solidFill>
                  <a:schemeClr val="bg2">
                    <a:lumMod val="10000"/>
                  </a:schemeClr>
                </a:solidFill>
                <a:effectLst/>
              </a:rPr>
              <a:t> odst. 2 správního řádu a že rovněž </a:t>
            </a:r>
            <a:r>
              <a:rPr lang="cs-CZ" sz="1300" b="1" i="1" dirty="0">
                <a:solidFill>
                  <a:schemeClr val="bg2">
                    <a:lumMod val="10000"/>
                  </a:schemeClr>
                </a:solidFill>
                <a:effectLst/>
              </a:rPr>
              <a:t>skutečnost, že správní orgán prvního stupně odkázal na to, že výpověď je nahrávána a bude z ní následně pořízen přepis, nikterak nezasáhla do práv stěžovatele</a:t>
            </a:r>
            <a:r>
              <a:rPr lang="cs-CZ" sz="1300" b="0" i="1" dirty="0">
                <a:solidFill>
                  <a:schemeClr val="bg2">
                    <a:lumMod val="10000"/>
                  </a:schemeClr>
                </a:solidFill>
                <a:effectLst/>
              </a:rPr>
              <a:t> (přinejmenším natolik, aby měla za následek nezákonnost správního rozhodnutí). Sám stěžovatel (který byl při výsleších jednotlivých svědků přítomen), přitom doplnění či opravu jednotlivých protokolů nepožadoval.</a:t>
            </a:r>
          </a:p>
          <a:p>
            <a:pPr marL="355600" lvl="1" indent="0" algn="just">
              <a:buNone/>
            </a:pPr>
            <a:endParaRPr lang="cs-CZ" sz="1300" i="1" dirty="0">
              <a:solidFill>
                <a:schemeClr val="bg2">
                  <a:lumMod val="10000"/>
                </a:schemeClr>
              </a:solidFill>
            </a:endParaRPr>
          </a:p>
          <a:p>
            <a:pPr marL="355600" lvl="1" indent="0" algn="just">
              <a:buNone/>
            </a:pPr>
            <a:r>
              <a:rPr lang="cs-CZ" sz="1300" b="0" i="1" dirty="0">
                <a:solidFill>
                  <a:schemeClr val="bg2">
                    <a:lumMod val="10000"/>
                  </a:schemeClr>
                </a:solidFill>
                <a:effectLst/>
              </a:rPr>
              <a:t>[72] …</a:t>
            </a:r>
            <a:r>
              <a:rPr lang="cs-CZ" sz="1300" b="1" i="1" dirty="0">
                <a:solidFill>
                  <a:schemeClr val="bg2">
                    <a:lumMod val="10000"/>
                  </a:schemeClr>
                </a:solidFill>
                <a:effectLst/>
              </a:rPr>
              <a:t>Ani skutečnost, že rozhodnutí správního orgánu prvního stupně a napadené rozhodnutí neobsahují ve správním spise doložku o konverzi </a:t>
            </a:r>
            <a:r>
              <a:rPr lang="cs-CZ" sz="1300" b="0" i="1" dirty="0">
                <a:solidFill>
                  <a:schemeClr val="bg2">
                    <a:lumMod val="10000"/>
                  </a:schemeClr>
                </a:solidFill>
                <a:effectLst/>
              </a:rPr>
              <a:t>(ověřovací doložku) podle </a:t>
            </a:r>
            <a:r>
              <a:rPr lang="cs-CZ" sz="1300" b="0" i="1" strike="noStrike" dirty="0">
                <a:solidFill>
                  <a:schemeClr val="bg2">
                    <a:lumMod val="10000"/>
                  </a:schemeClr>
                </a:solidFill>
                <a:effectLst/>
                <a:hlinkClick r:id="rId3">
                  <a:extLst>
                    <a:ext uri="{A12FA001-AC4F-418D-AE19-62706E023703}">
                      <ahyp:hlinkClr xmlns:ahyp="http://schemas.microsoft.com/office/drawing/2018/hyperlinkcolor" val="tx"/>
                    </a:ext>
                  </a:extLst>
                </a:hlinkClick>
              </a:rPr>
              <a:t>§ 22</a:t>
            </a:r>
            <a:r>
              <a:rPr lang="cs-CZ" sz="1300" b="0" i="1" dirty="0">
                <a:solidFill>
                  <a:schemeClr val="bg2">
                    <a:lumMod val="10000"/>
                  </a:schemeClr>
                </a:solidFill>
                <a:effectLst/>
              </a:rPr>
              <a:t> zákona č. 300/2008 Sb., o elektronických úkonech a autorizované konverzi dokumentů, ačkoliv by to bylo žádoucí, </a:t>
            </a:r>
            <a:r>
              <a:rPr lang="cs-CZ" sz="1300" b="1" i="1" dirty="0">
                <a:solidFill>
                  <a:schemeClr val="bg2">
                    <a:lumMod val="10000"/>
                  </a:schemeClr>
                </a:solidFill>
                <a:effectLst/>
              </a:rPr>
              <a:t>sama o sobě nesvědčí o porušení </a:t>
            </a:r>
            <a:r>
              <a:rPr lang="cs-CZ" sz="1300" b="1" i="1" strike="noStrike" dirty="0">
                <a:solidFill>
                  <a:schemeClr val="bg2">
                    <a:lumMod val="10000"/>
                  </a:schemeClr>
                </a:solidFill>
                <a:effectLst/>
                <a:hlinkClick r:id="rId4">
                  <a:extLst>
                    <a:ext uri="{A12FA001-AC4F-418D-AE19-62706E023703}">
                      <ahyp:hlinkClr xmlns:ahyp="http://schemas.microsoft.com/office/drawing/2018/hyperlinkcolor" val="tx"/>
                    </a:ext>
                  </a:extLst>
                </a:hlinkClick>
              </a:rPr>
              <a:t>§ 69</a:t>
            </a:r>
            <a:r>
              <a:rPr lang="cs-CZ" sz="1300" b="1" i="1" dirty="0">
                <a:solidFill>
                  <a:schemeClr val="bg2">
                    <a:lumMod val="10000"/>
                  </a:schemeClr>
                </a:solidFill>
                <a:effectLst/>
              </a:rPr>
              <a:t> odst. 3 správního řádu a nemůže způsobit nezákonnost těchto rozhodnutí.</a:t>
            </a:r>
            <a:r>
              <a:rPr lang="cs-CZ" sz="1300" b="0" i="1" dirty="0">
                <a:solidFill>
                  <a:schemeClr val="bg2">
                    <a:lumMod val="10000"/>
                  </a:schemeClr>
                </a:solidFill>
                <a:effectLst/>
              </a:rPr>
              <a:t> Nejvyšší správní soud shodě s krajským soudem neseznal, že by stěžovatelem popisované nedostatky rozhodnutí mohly mít za následek dotčení jeho práv ve správním řízení a následném soudním řízení.</a:t>
            </a:r>
            <a:endParaRPr lang="cs-CZ" sz="1300" b="1" i="1" dirty="0">
              <a:solidFill>
                <a:schemeClr val="bg2">
                  <a:lumMod val="10000"/>
                </a:schemeClr>
              </a:solidFill>
            </a:endParaRPr>
          </a:p>
        </p:txBody>
      </p:sp>
      <p:sp>
        <p:nvSpPr>
          <p:cNvPr id="8" name="Nadpis 7">
            <a:extLst>
              <a:ext uri="{FF2B5EF4-FFF2-40B4-BE49-F238E27FC236}">
                <a16:creationId xmlns:a16="http://schemas.microsoft.com/office/drawing/2014/main" id="{24714642-57B0-4BD8-AA23-3564E6E87C49}"/>
              </a:ext>
            </a:extLst>
          </p:cNvPr>
          <p:cNvSpPr>
            <a:spLocks noGrp="1"/>
          </p:cNvSpPr>
          <p:nvPr>
            <p:ph type="title"/>
          </p:nvPr>
        </p:nvSpPr>
        <p:spPr/>
        <p:txBody>
          <a:bodyPr>
            <a:normAutofit fontScale="90000"/>
          </a:bodyPr>
          <a:lstStyle/>
          <a:p>
            <a:pPr algn="ctr"/>
            <a:r>
              <a:rPr lang="cs-CZ" dirty="0"/>
              <a:t>Doručování/protokol</a:t>
            </a:r>
          </a:p>
        </p:txBody>
      </p:sp>
    </p:spTree>
    <p:extLst>
      <p:ext uri="{BB962C8B-B14F-4D97-AF65-F5344CB8AC3E}">
        <p14:creationId xmlns:p14="http://schemas.microsoft.com/office/powerpoint/2010/main" val="294695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968828" y="214851"/>
            <a:ext cx="10515600" cy="677778"/>
          </a:xfrm>
        </p:spPr>
        <p:txBody>
          <a:bodyPr>
            <a:normAutofit fontScale="90000"/>
          </a:bodyPr>
          <a:lstStyle/>
          <a:p>
            <a:pPr algn="ctr"/>
            <a:r>
              <a:rPr lang="cs-CZ" dirty="0"/>
              <a:t>Zastoupení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11</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18160" y="713624"/>
            <a:ext cx="11342914" cy="5251747"/>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4800" b="1" dirty="0"/>
              <a:t>Zastoupení na základě plné moci</a:t>
            </a:r>
          </a:p>
          <a:p>
            <a:pPr marL="355600" lvl="1" indent="0" algn="ctr">
              <a:buNone/>
            </a:pPr>
            <a:endParaRPr lang="cs-CZ" sz="1300" b="1" dirty="0"/>
          </a:p>
          <a:p>
            <a:pPr lvl="1" algn="just">
              <a:lnSpc>
                <a:spcPct val="120000"/>
              </a:lnSpc>
              <a:buFont typeface="Wingdings" panose="05000000000000000000" pitchFamily="2" charset="2"/>
              <a:buChar char="§"/>
            </a:pPr>
            <a:r>
              <a:rPr lang="cs-CZ" sz="4800" dirty="0"/>
              <a:t>Pro úkon/jejich skupinu nebo pro celé řízení či neurčitý počet řízení s určitým předmětem; příp. v jiném rozsahu dle zvl. zákona.</a:t>
            </a:r>
          </a:p>
          <a:p>
            <a:pPr lvl="1" algn="just">
              <a:lnSpc>
                <a:spcPct val="120000"/>
              </a:lnSpc>
              <a:buFont typeface="Wingdings" panose="05000000000000000000" pitchFamily="2" charset="2"/>
              <a:buChar char="§"/>
            </a:pPr>
            <a:r>
              <a:rPr lang="cs-CZ" sz="4800" dirty="0"/>
              <a:t>Prokazuje se plnou mocí; účinky ode dne (okamžiku), kdy byla doručena </a:t>
            </a:r>
            <a:r>
              <a:rPr lang="cs-CZ" sz="4800" dirty="0" err="1"/>
              <a:t>SprOrg</a:t>
            </a:r>
            <a:r>
              <a:rPr lang="cs-CZ" sz="4800" dirty="0"/>
              <a:t>.</a:t>
            </a:r>
          </a:p>
          <a:p>
            <a:pPr lvl="1" algn="just">
              <a:lnSpc>
                <a:spcPct val="120000"/>
              </a:lnSpc>
              <a:buFont typeface="Wingdings" panose="05000000000000000000" pitchFamily="2" charset="2"/>
              <a:buChar char="§"/>
            </a:pPr>
            <a:r>
              <a:rPr lang="cs-CZ" sz="4800" dirty="0"/>
              <a:t>V téže věci může mít účastník pouze jednoho zmocněnce.</a:t>
            </a:r>
          </a:p>
          <a:p>
            <a:pPr lvl="1" algn="just">
              <a:lnSpc>
                <a:spcPct val="120000"/>
              </a:lnSpc>
              <a:buFont typeface="Wingdings" panose="05000000000000000000" pitchFamily="2" charset="2"/>
              <a:buChar char="§"/>
            </a:pPr>
            <a:r>
              <a:rPr lang="cs-CZ" sz="4800" dirty="0"/>
              <a:t>Substituční zmocnění – jen pokud je výslovně umožněno v plné moci (výjimka – zákon č. 85/1996 Sb., o advokacii, ve zn. </a:t>
            </a:r>
            <a:r>
              <a:rPr lang="cs-CZ" sz="4800" dirty="0" err="1"/>
              <a:t>pozd</a:t>
            </a:r>
            <a:r>
              <a:rPr lang="cs-CZ" sz="4800" dirty="0"/>
              <a:t>. předpisů).</a:t>
            </a:r>
          </a:p>
          <a:p>
            <a:pPr lvl="1" algn="just">
              <a:lnSpc>
                <a:spcPct val="120000"/>
              </a:lnSpc>
              <a:buFont typeface="Wingdings" panose="05000000000000000000" pitchFamily="2" charset="2"/>
              <a:buChar char="§"/>
            </a:pPr>
            <a:r>
              <a:rPr lang="cs-CZ" sz="4800" dirty="0"/>
              <a:t>Pokud </a:t>
            </a:r>
            <a:r>
              <a:rPr lang="cs-CZ" sz="4800" dirty="0" err="1"/>
              <a:t>SprOrg</a:t>
            </a:r>
            <a:r>
              <a:rPr lang="cs-CZ" sz="4800" dirty="0"/>
              <a:t> zastoupení nepřipustí, informuje o tom zmocněnce i zmocnitele (pozor - § 72b </a:t>
            </a:r>
            <a:r>
              <a:rPr lang="cs-CZ" sz="4800" dirty="0" err="1"/>
              <a:t>z.č</a:t>
            </a:r>
            <a:r>
              <a:rPr lang="cs-CZ" sz="4800" dirty="0"/>
              <a:t>. 250/2016 Sb., o odpovědnosti za přestupky a řízení o nich, ve zn. </a:t>
            </a:r>
            <a:r>
              <a:rPr lang="cs-CZ" sz="4800" dirty="0" err="1"/>
              <a:t>pozd</a:t>
            </a:r>
            <a:r>
              <a:rPr lang="cs-CZ" sz="4800" dirty="0"/>
              <a:t>. předpisů – nepřípustné zastoupení obecným zmocněncem).</a:t>
            </a:r>
          </a:p>
          <a:p>
            <a:pPr lvl="1" algn="just">
              <a:lnSpc>
                <a:spcPct val="120000"/>
              </a:lnSpc>
              <a:buFont typeface="Wingdings" panose="05000000000000000000" pitchFamily="2" charset="2"/>
              <a:buChar char="§"/>
            </a:pPr>
            <a:r>
              <a:rPr lang="cs-CZ" sz="4800" dirty="0"/>
              <a:t>Doložení nové plné moci bez výslovného vypovězení předchozího zastoupení – princip, že novější projev vůle ruší účinky předchozího projevu vůle, pokud je s ním v kolizi - rozsudek NSS </a:t>
            </a:r>
            <a:r>
              <a:rPr lang="cs-CZ" sz="4800" dirty="0" err="1"/>
              <a:t>sp.zn</a:t>
            </a:r>
            <a:r>
              <a:rPr lang="cs-CZ" sz="4800" dirty="0"/>
              <a:t>. 8 As 94/2011 ze dne 22. 02. 2012, analogie s </a:t>
            </a:r>
            <a:r>
              <a:rPr lang="cs-CZ" sz="4800" dirty="0" err="1"/>
              <a:t>ust</a:t>
            </a:r>
            <a:r>
              <a:rPr lang="cs-CZ" sz="4800" dirty="0"/>
              <a:t>. § 28 odst. 3) </a:t>
            </a:r>
            <a:r>
              <a:rPr lang="cs-CZ" sz="4800" dirty="0" err="1"/>
              <a:t>z.č</a:t>
            </a:r>
            <a:r>
              <a:rPr lang="cs-CZ" sz="4800" dirty="0"/>
              <a:t>. 99/1963 Sb., občanského soudního řádu, ve zn. </a:t>
            </a:r>
            <a:r>
              <a:rPr lang="cs-CZ" sz="4800" dirty="0" err="1"/>
              <a:t>pozd</a:t>
            </a:r>
            <a:r>
              <a:rPr lang="cs-CZ" sz="4800" dirty="0"/>
              <a:t>. předpisů: </a:t>
            </a:r>
            <a:r>
              <a:rPr lang="cs-CZ" sz="4800" i="1" dirty="0"/>
              <a:t>„Zvolí-li si účastník jiného zástupce, platí, že tím také vypověděl plnou moc dosavadnímu zástupci.“</a:t>
            </a:r>
          </a:p>
          <a:p>
            <a:pPr lvl="1" algn="just">
              <a:buFont typeface="Wingdings" panose="05000000000000000000" pitchFamily="2" charset="2"/>
              <a:buChar char="§"/>
            </a:pPr>
            <a:endParaRPr lang="cs-CZ" sz="4800" dirty="0"/>
          </a:p>
          <a:p>
            <a:pPr marL="355600" lvl="1" indent="0" algn="ctr">
              <a:buNone/>
            </a:pPr>
            <a:r>
              <a:rPr lang="cs-CZ" sz="4800" b="1" dirty="0"/>
              <a:t>Zastoupení právnické osoby</a:t>
            </a:r>
          </a:p>
          <a:p>
            <a:pPr lvl="1" algn="just">
              <a:buFont typeface="Wingdings" panose="05000000000000000000" pitchFamily="2" charset="2"/>
              <a:buChar char="§"/>
            </a:pPr>
            <a:r>
              <a:rPr lang="cs-CZ" sz="4800" i="1" dirty="0"/>
              <a:t>Za právnickou osobu jedná</a:t>
            </a:r>
          </a:p>
          <a:p>
            <a:pPr marL="714375" lvl="1" indent="0" algn="just">
              <a:buNone/>
            </a:pPr>
            <a:r>
              <a:rPr lang="cs-CZ" sz="4800" i="1" dirty="0"/>
              <a:t>a) člen statutárního orgánu; tvoří-li statutární orgán více osob, jedná za právnickou osobu předseda statutárního orgánu, popřípadě jeho člen, který tím byl pověřen; je-li předsedou nebo pověřeným členem právnická osoba, jedná vždy fyzická osoba, která je k tomu touto právnickou osobou zmocněna nebo jinak oprávněna, nebo</a:t>
            </a:r>
          </a:p>
          <a:p>
            <a:pPr marL="714375" lvl="1" indent="0" algn="just">
              <a:buNone/>
            </a:pPr>
            <a:r>
              <a:rPr lang="cs-CZ" sz="4800" i="1" dirty="0"/>
              <a:t>b) její zaměstnanec (člen), </a:t>
            </a:r>
            <a:r>
              <a:rPr lang="cs-CZ" sz="4800" b="1" i="1" dirty="0"/>
              <a:t>který tím byl statutárním orgánem pověřen</a:t>
            </a:r>
            <a:r>
              <a:rPr lang="cs-CZ" sz="4800" i="1" dirty="0"/>
              <a:t>, nebo</a:t>
            </a:r>
          </a:p>
          <a:p>
            <a:pPr marL="714375" lvl="1" indent="0" algn="just">
              <a:buNone/>
            </a:pPr>
            <a:r>
              <a:rPr lang="cs-CZ" sz="4800" i="1" dirty="0"/>
              <a:t>c) vedoucí jejího odštěpného závodu, jde-li o věci týkající se tohoto závodu, nebo</a:t>
            </a:r>
          </a:p>
          <a:p>
            <a:pPr marL="714375" lvl="1" indent="0" algn="just">
              <a:buNone/>
            </a:pPr>
            <a:r>
              <a:rPr lang="cs-CZ" sz="4800" i="1" dirty="0"/>
              <a:t>d) její prokurista, může-li podle udělené prokury jednat samostatně.</a:t>
            </a:r>
          </a:p>
          <a:p>
            <a:pPr lvl="1" algn="just">
              <a:buFont typeface="Wingdings" panose="05000000000000000000" pitchFamily="2" charset="2"/>
              <a:buChar char="§"/>
            </a:pPr>
            <a:r>
              <a:rPr lang="cs-CZ" sz="4800" dirty="0"/>
              <a:t>Povinnost prokázat oprávnění jednat za PO.</a:t>
            </a:r>
          </a:p>
          <a:p>
            <a:pPr lvl="1" algn="just">
              <a:buFont typeface="Wingdings" panose="05000000000000000000" pitchFamily="2" charset="2"/>
              <a:buChar char="§"/>
            </a:pPr>
            <a:r>
              <a:rPr lang="cs-CZ" sz="4800" dirty="0"/>
              <a:t>V téže věci může za PO jednat pouze jedna osoba.</a:t>
            </a:r>
          </a:p>
          <a:p>
            <a:pPr lvl="1" algn="just">
              <a:buFont typeface="Wingdings" panose="05000000000000000000" pitchFamily="2" charset="2"/>
              <a:buChar char="§"/>
            </a:pPr>
            <a:endParaRPr lang="cs-CZ" sz="4800" dirty="0"/>
          </a:p>
          <a:p>
            <a:pPr marL="627063" lvl="1" indent="-269875" algn="just">
              <a:buFont typeface="Wingdings" panose="05000000000000000000" pitchFamily="2" charset="2"/>
              <a:buChar char="§"/>
            </a:pPr>
            <a:r>
              <a:rPr lang="cs-CZ" sz="4000" dirty="0"/>
              <a:t>Právní úprava, metodika:</a:t>
            </a:r>
          </a:p>
          <a:p>
            <a:pPr marL="627063" lvl="1" indent="0" algn="just">
              <a:buNone/>
            </a:pPr>
            <a:r>
              <a:rPr lang="cs-CZ" sz="4000" dirty="0"/>
              <a:t>§ 30 </a:t>
            </a:r>
            <a:r>
              <a:rPr lang="cs-CZ" sz="4000" dirty="0" err="1"/>
              <a:t>SprŘ</a:t>
            </a:r>
            <a:r>
              <a:rPr lang="cs-CZ" sz="4000" dirty="0"/>
              <a:t>; § 21 </a:t>
            </a:r>
            <a:r>
              <a:rPr lang="cs-CZ" sz="4000" dirty="0" err="1"/>
              <a:t>z.č</a:t>
            </a:r>
            <a:r>
              <a:rPr lang="cs-CZ" sz="4000" dirty="0"/>
              <a:t>. 99/1963 Sb., občanského soudního řádu, ve zn. </a:t>
            </a:r>
            <a:r>
              <a:rPr lang="cs-CZ" sz="4000" dirty="0" err="1"/>
              <a:t>pozd</a:t>
            </a:r>
            <a:r>
              <a:rPr lang="cs-CZ" sz="4000" dirty="0"/>
              <a:t>. předpisů; Závěr č. 130 ze zasedání poradního sboru ministra vnitra ke správnímu řádu ze dne 14. 2. </a:t>
            </a:r>
            <a:r>
              <a:rPr lang="cs-CZ" sz="4000" i="1" dirty="0"/>
              <a:t>2014 „Jednání právnické osoby a doručování po účinnosti nového občanského zákoníku“ </a:t>
            </a:r>
          </a:p>
          <a:p>
            <a:pPr marL="355600" lvl="1" indent="0" algn="ctr">
              <a:buNone/>
            </a:pPr>
            <a:endParaRPr lang="cs-CZ" sz="1200" b="1" dirty="0"/>
          </a:p>
        </p:txBody>
      </p:sp>
    </p:spTree>
    <p:extLst>
      <p:ext uri="{BB962C8B-B14F-4D97-AF65-F5344CB8AC3E}">
        <p14:creationId xmlns:p14="http://schemas.microsoft.com/office/powerpoint/2010/main" val="310572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Zastoupení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12</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49233"/>
            <a:ext cx="11155680" cy="5024847"/>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1200" dirty="0"/>
          </a:p>
          <a:p>
            <a:pPr>
              <a:buFont typeface="Wingdings" panose="05000000000000000000" pitchFamily="2" charset="2"/>
              <a:buChar char="§"/>
            </a:pPr>
            <a:r>
              <a:rPr lang="cs-CZ" sz="1200" dirty="0"/>
              <a:t>Rozsudek NSS čj. 7 As 110/2018 – 23 ze dne 21.03.2019: </a:t>
            </a:r>
          </a:p>
          <a:p>
            <a:pPr marL="355600" lvl="1" indent="0" algn="just">
              <a:buNone/>
            </a:pPr>
            <a:r>
              <a:rPr lang="cs-CZ" sz="1200" i="1" dirty="0"/>
              <a:t>[15] Otázkou doručování substitutovi zmocněnce v rámci správního řízení se již Nejvyšší správní soud zabýval v rozsudku ze dne 25. 2. 2016, č. j. 9 As 220/2015 - 47, ve kterém uvedl, že: „Správní řád ve svém § 33 odst. 1 umožňuje zastoupení účastníka správního řízení zvoleným zmocněncem na základě plné moci, kterou lze učinit buď ve formě písemné, nebo může být udělena ústně do protokolu. Plná moc je jednostranným prohlášením zmocnitele (účastníka správního řízení) především o rozsahu zmocnění a osobě, která byla zmocněna, a dokládá, že se účastník správního řízení dohodl na svém zastoupení s jinou osobou (zmocněncem) a že mezi zmocněncem a zmocnitelem byla o tomto zastoupení uzavřena smlouva (ať již ústní či písemná). Ta má soukromoprávní povahu, typicky se jedná o smlouvu příkazní. Jako svého zástupce si může účastník zvolit fyzickou nebo právnickou osobu. Současně zákon stanoví, že v téže věci může mít účastník pouze jednoho zástupce. Zástupcem účastníka je pouze jím zmocněná osoba, v projednávané věci společnost FLEET </a:t>
            </a:r>
            <a:r>
              <a:rPr lang="cs-CZ" sz="1200" i="1" dirty="0" err="1"/>
              <a:t>Control</a:t>
            </a:r>
            <a:r>
              <a:rPr lang="cs-CZ" sz="1200" i="1" dirty="0"/>
              <a:t>, s. r. o. (viz plná moc založena na l. č. 54 správního spisu). Ustanovení § 33 odst. 3 správního řádu není ničím jiným, než oprávněním zmocněnce udělit se souhlasem zmocnitele substituční plnou moc jiné osobě. </a:t>
            </a:r>
            <a:r>
              <a:rPr lang="cs-CZ" sz="1200" b="1" i="1" dirty="0"/>
              <a:t>Možnost udělení substituční plné moci musí být výslovně uvedena v původní plné moci, kterou vystavil účastník zmocněnci. Substitut se nestává zástupcem účastníka, ale zástupcem zmocněnce. Správní orgány se žádného pochybení při doručování nedopustily, naopak doručení, kterého se stěžovatel neprávem dovolává (doručení substitutovi) nevyvolává právní účinky, které zákon spojuje s doručováním účastníkům řízení či jejich zástupcům.</a:t>
            </a:r>
            <a:r>
              <a:rPr lang="cs-CZ" sz="1200" i="1" dirty="0"/>
              <a:t>“ K obdobným závěrům Nejvyšší správní soud dospěl i pokud jde o doručování substitutovi advokáta v rámci soudního řízení (viz např. usnesení rozšířeného senátu ze dne 4. 11. 2003, č. j. 1 As 4/2003 - 48, </a:t>
            </a:r>
            <a:r>
              <a:rPr lang="cs-CZ" sz="1200" i="1" dirty="0" err="1"/>
              <a:t>publ</a:t>
            </a:r>
            <a:r>
              <a:rPr lang="cs-CZ" sz="1200" i="1" dirty="0"/>
              <a:t>. pod č. 281/2004 Sb. NSS) nebo substitutovi zmocněnce v rámci daňového řízení (viz např. rozsudky ze dne 17. 6. 2010, č. j. 1 </a:t>
            </a:r>
            <a:r>
              <a:rPr lang="cs-CZ" sz="1200" i="1" dirty="0" err="1"/>
              <a:t>Afs</a:t>
            </a:r>
            <a:r>
              <a:rPr lang="cs-CZ" sz="1200" i="1" dirty="0"/>
              <a:t> 85/2009 - 104, a ze dne 24. 1. 2018, č. j. 4 </a:t>
            </a:r>
            <a:r>
              <a:rPr lang="cs-CZ" sz="1200" i="1" dirty="0" err="1"/>
              <a:t>Afs</a:t>
            </a:r>
            <a:r>
              <a:rPr lang="cs-CZ" sz="1200" i="1" dirty="0"/>
              <a:t> 224/2017 - 60).</a:t>
            </a:r>
          </a:p>
          <a:p>
            <a:pPr marL="355600" lvl="1" indent="0" algn="just">
              <a:buNone/>
            </a:pPr>
            <a:r>
              <a:rPr lang="cs-CZ" sz="1200" i="1" dirty="0"/>
              <a:t>[16] </a:t>
            </a:r>
            <a:r>
              <a:rPr lang="cs-CZ" sz="1200" b="1" i="1" dirty="0"/>
              <a:t>Z uvedené konstantní judikatury jednoznačně plyne, že žalovaný pochybil, pokud žalované rozhodnutí doručoval M. V. jako substitutovi zmocněnce stěžovatele. Nejvyšší správní soud zdůrazňuje, že substituční zástupce v řízení nevystupuje jako zástupce zmocnitele, ale jako zástupce zmocněnce. Zástupcem zmocnitele však zůstává pouze jeho zmocněnec. </a:t>
            </a:r>
            <a:r>
              <a:rPr lang="cs-CZ" sz="1200" i="1" dirty="0"/>
              <a:t>Mezi substitučním zástupcem a zmocnitelem žádný vztah nevzniká. Na tomto závěru nemohou nic změnit ani úvahy krajského soudu o účelovém jednání zmocněnce stěžovatele, či o vytváření „procesních pastí“. V této souvislosti je třeba uvést, že veřejné právo se řídí zásadou zákonnosti. Povinností žalovaného jako správního orgánu je tedy postupovat v souladu se zákonem. Pokud tak nepostupoval, nelze odpovědnost za takový postup přenášet na stěžovatele (srov. rozsudky Nejvyššího správního soudu ze dne 2. 7. 2015, č. j. 9 As 37/2015 - 36, nebo ze dne 24. 1. 2018, č. j. 4 </a:t>
            </a:r>
            <a:r>
              <a:rPr lang="cs-CZ" sz="1200" i="1" dirty="0" err="1"/>
              <a:t>Afs</a:t>
            </a:r>
            <a:r>
              <a:rPr lang="cs-CZ" sz="1200" i="1" dirty="0"/>
              <a:t> 224/2017 - 60). S ohledem na skutečnost, že </a:t>
            </a:r>
            <a:r>
              <a:rPr lang="cs-CZ" sz="1200" b="1" i="1" dirty="0"/>
              <a:t>doručení žalovaného rozhodnutí substitutovi zmocněnce stěžovatele nemohlo vyvolat žádné právní účinky spojené s doručením</a:t>
            </a:r>
            <a:r>
              <a:rPr lang="cs-CZ" sz="1200" i="1" dirty="0"/>
              <a:t>, je nesprávný i závěr krajského soudu, že toto rozhodnutí nabylo právní moci dne 19. 1. 2015 a s tím spojený závěr o opožděnosti podané žaloby.</a:t>
            </a:r>
          </a:p>
        </p:txBody>
      </p:sp>
    </p:spTree>
    <p:extLst>
      <p:ext uri="{BB962C8B-B14F-4D97-AF65-F5344CB8AC3E}">
        <p14:creationId xmlns:p14="http://schemas.microsoft.com/office/powerpoint/2010/main" val="415014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Opatrovnictví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13</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49233"/>
            <a:ext cx="11155680" cy="5024847"/>
          </a:xfrm>
          <a:prstGeom prst="rect">
            <a:avLst/>
          </a:prstGeom>
        </p:spPr>
        <p:txBody>
          <a:bodyPr vert="horz" lIns="91440" tIns="45720" rIns="91440" bIns="45720" rtlCol="0">
            <a:normAutofit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lvl="1" algn="just">
              <a:buFont typeface="Wingdings" panose="05000000000000000000" pitchFamily="2" charset="2"/>
              <a:buChar char="§"/>
            </a:pPr>
            <a:r>
              <a:rPr lang="cs-CZ" sz="1200" b="1" dirty="0"/>
              <a:t>Kdy</a:t>
            </a:r>
            <a:r>
              <a:rPr lang="cs-CZ" sz="1200" dirty="0"/>
              <a:t> ustanovit opatrovníka (demonstrativní výčet):</a:t>
            </a:r>
          </a:p>
          <a:p>
            <a:pPr lvl="2" algn="just">
              <a:buFont typeface="Wingdings" panose="05000000000000000000" pitchFamily="2" charset="2"/>
              <a:buChar char="§"/>
            </a:pPr>
            <a:r>
              <a:rPr lang="cs-CZ" sz="1200" dirty="0"/>
              <a:t>Účastník nemá procesní způsobilost ani zástupce nebo opatrovníka (ve smyslu hmotného práva).</a:t>
            </a:r>
          </a:p>
          <a:p>
            <a:pPr lvl="2" algn="just">
              <a:buFont typeface="Wingdings" panose="05000000000000000000" pitchFamily="2" charset="2"/>
              <a:buChar char="§"/>
            </a:pPr>
            <a:r>
              <a:rPr lang="cs-CZ" sz="1200" dirty="0"/>
              <a:t>Účastníkovi brání právní překážka, aby sám činil úkony, pokud nemá zmocněnce (např. PO bez </a:t>
            </a:r>
            <a:r>
              <a:rPr lang="cs-CZ" sz="1200" dirty="0" err="1"/>
              <a:t>stat</a:t>
            </a:r>
            <a:r>
              <a:rPr lang="cs-CZ" sz="1200" dirty="0"/>
              <a:t>. </a:t>
            </a:r>
            <a:r>
              <a:rPr lang="cs-CZ" sz="1200" dirty="0" err="1"/>
              <a:t>org</a:t>
            </a:r>
            <a:r>
              <a:rPr lang="cs-CZ" sz="1200" dirty="0"/>
              <a:t>.; vazba?).</a:t>
            </a:r>
          </a:p>
          <a:p>
            <a:pPr lvl="2" algn="just">
              <a:buFont typeface="Wingdings" panose="05000000000000000000" pitchFamily="2" charset="2"/>
              <a:buChar char="§"/>
            </a:pPr>
            <a:r>
              <a:rPr lang="cs-CZ" sz="1200" dirty="0"/>
              <a:t>Osobě se nedaří doručovat (pokud jí nemá být uložena povinnost nebo odňato právo ► doručuje se veř. </a:t>
            </a:r>
            <a:r>
              <a:rPr lang="cs-CZ" sz="1200" dirty="0" err="1"/>
              <a:t>vyhl</a:t>
            </a:r>
            <a:r>
              <a:rPr lang="cs-CZ" sz="1200" dirty="0"/>
              <a:t>., opatrovník se neustanoví).</a:t>
            </a:r>
          </a:p>
          <a:p>
            <a:pPr lvl="2" algn="just">
              <a:buFont typeface="Wingdings" panose="05000000000000000000" pitchFamily="2" charset="2"/>
              <a:buChar char="§"/>
            </a:pPr>
            <a:r>
              <a:rPr lang="cs-CZ" sz="1200" dirty="0"/>
              <a:t>Osoba není známa (pokud jí nemá být uložena povinnost nebo odňato právo ► doručuje se veř. </a:t>
            </a:r>
            <a:r>
              <a:rPr lang="cs-CZ" sz="1200" dirty="0" err="1"/>
              <a:t>vyhl</a:t>
            </a:r>
            <a:r>
              <a:rPr lang="cs-CZ" sz="1200" dirty="0"/>
              <a:t>., opatrovník se neustanoví).</a:t>
            </a:r>
          </a:p>
          <a:p>
            <a:pPr lvl="2" algn="just">
              <a:buFont typeface="Wingdings" panose="05000000000000000000" pitchFamily="2" charset="2"/>
              <a:buChar char="§"/>
            </a:pPr>
            <a:r>
              <a:rPr lang="cs-CZ" sz="1200" dirty="0"/>
              <a:t>Hlavním účastníkům v řízení z moci úřední, kterým se nepodařilo oznámit zahájení řízení.</a:t>
            </a:r>
          </a:p>
          <a:p>
            <a:pPr lvl="2" algn="just">
              <a:buFont typeface="Wingdings" panose="05000000000000000000" pitchFamily="2" charset="2"/>
              <a:buChar char="§"/>
            </a:pPr>
            <a:endParaRPr lang="cs-CZ" sz="1200" dirty="0"/>
          </a:p>
          <a:p>
            <a:pPr marL="714375" lvl="2" algn="just">
              <a:buFont typeface="Wingdings" panose="05000000000000000000" pitchFamily="2" charset="2"/>
              <a:buChar char="§"/>
            </a:pPr>
            <a:r>
              <a:rPr lang="cs-CZ" sz="1200" b="1" dirty="0"/>
              <a:t>Koho</a:t>
            </a:r>
            <a:r>
              <a:rPr lang="cs-CZ" sz="1200" dirty="0"/>
              <a:t> ustanovit opatrovníkem:</a:t>
            </a:r>
          </a:p>
          <a:p>
            <a:pPr marL="1079500" lvl="2" indent="-365125" algn="just">
              <a:buFont typeface="Wingdings" panose="05000000000000000000" pitchFamily="2" charset="2"/>
              <a:buChar char="§"/>
            </a:pPr>
            <a:r>
              <a:rPr lang="cs-CZ" sz="1200" dirty="0"/>
              <a:t>Jen osobu. </a:t>
            </a:r>
          </a:p>
          <a:p>
            <a:pPr marL="1079500" lvl="2" indent="-365125" algn="just">
              <a:buFont typeface="Wingdings" panose="05000000000000000000" pitchFamily="2" charset="2"/>
              <a:buChar char="§"/>
            </a:pPr>
            <a:r>
              <a:rPr lang="cs-CZ" sz="1200" dirty="0"/>
              <a:t>Vztah k opatrovanému, příp. k jinému účastníkovi…</a:t>
            </a:r>
          </a:p>
          <a:p>
            <a:pPr marL="1079500" lvl="2" indent="-365125" algn="just">
              <a:buFont typeface="Wingdings" panose="05000000000000000000" pitchFamily="2" charset="2"/>
              <a:buChar char="§"/>
            </a:pPr>
            <a:r>
              <a:rPr lang="cs-CZ" sz="1200" dirty="0"/>
              <a:t>Opatrovník musí mít předpoklady pro reálné hájení práv účastníka.</a:t>
            </a:r>
          </a:p>
          <a:p>
            <a:pPr marL="714375" lvl="2" algn="just">
              <a:buFont typeface="Wingdings" panose="05000000000000000000" pitchFamily="2" charset="2"/>
              <a:buChar char="§"/>
            </a:pPr>
            <a:endParaRPr lang="cs-CZ" sz="1200" dirty="0"/>
          </a:p>
          <a:p>
            <a:pPr marL="714375" lvl="2" algn="just">
              <a:buFont typeface="Wingdings" panose="05000000000000000000" pitchFamily="2" charset="2"/>
              <a:buChar char="§"/>
            </a:pPr>
            <a:r>
              <a:rPr lang="cs-CZ" sz="1200" b="1" dirty="0"/>
              <a:t>Jak</a:t>
            </a:r>
            <a:r>
              <a:rPr lang="cs-CZ" sz="1200" dirty="0"/>
              <a:t> ustanovit opatrovníka - usnesení – oznamuje se opatrovníkovi a </a:t>
            </a:r>
            <a:r>
              <a:rPr lang="cs-CZ" sz="1200" dirty="0" err="1"/>
              <a:t>opatrovanci</a:t>
            </a:r>
            <a:r>
              <a:rPr lang="cs-CZ" sz="1200" dirty="0"/>
              <a:t>, pokud to lze (např. i prostřednictvím veřejné vyhlášky).</a:t>
            </a:r>
          </a:p>
          <a:p>
            <a:pPr marL="714375" lvl="2" algn="just">
              <a:buFont typeface="Wingdings" panose="05000000000000000000" pitchFamily="2" charset="2"/>
              <a:buChar char="§"/>
            </a:pPr>
            <a:endParaRPr lang="cs-CZ" sz="1200" dirty="0"/>
          </a:p>
          <a:p>
            <a:pPr marL="714375" lvl="2" algn="just">
              <a:buFont typeface="Wingdings" panose="05000000000000000000" pitchFamily="2" charset="2"/>
              <a:buChar char="§"/>
            </a:pPr>
            <a:r>
              <a:rPr lang="cs-CZ" sz="1200" b="1" dirty="0"/>
              <a:t>Zánik opatrovnictví:</a:t>
            </a:r>
          </a:p>
          <a:p>
            <a:pPr marL="984250" lvl="2" indent="-269875" algn="just">
              <a:buFont typeface="Wingdings" panose="05000000000000000000" pitchFamily="2" charset="2"/>
              <a:buChar char="§"/>
            </a:pPr>
            <a:r>
              <a:rPr lang="cs-CZ" sz="1200" dirty="0"/>
              <a:t>Odpadl důvod, proč byl opatrovník ustanoven.</a:t>
            </a:r>
          </a:p>
          <a:p>
            <a:pPr marL="984250" lvl="1" indent="-269875" algn="just">
              <a:buFont typeface="Wingdings" panose="05000000000000000000" pitchFamily="2" charset="2"/>
              <a:buChar char="§"/>
            </a:pPr>
            <a:r>
              <a:rPr lang="cs-CZ" sz="1200" dirty="0"/>
              <a:t>Pravomocné ukončení řízení.</a:t>
            </a:r>
          </a:p>
          <a:p>
            <a:pPr marL="539750" lvl="1" indent="0" algn="just">
              <a:buNone/>
            </a:pPr>
            <a:endParaRPr lang="cs-CZ" sz="1100" dirty="0"/>
          </a:p>
          <a:p>
            <a:pPr lvl="1" algn="just">
              <a:buFont typeface="Wingdings" panose="05000000000000000000" pitchFamily="2" charset="2"/>
              <a:buChar char="§"/>
            </a:pPr>
            <a:r>
              <a:rPr lang="cs-CZ" sz="1100" dirty="0"/>
              <a:t>Právní úprava, metodika:</a:t>
            </a:r>
          </a:p>
          <a:p>
            <a:pPr marL="714375" lvl="1" indent="0" algn="just">
              <a:buNone/>
            </a:pPr>
            <a:r>
              <a:rPr lang="cs-CZ" sz="1100" dirty="0"/>
              <a:t>§ 32 </a:t>
            </a:r>
            <a:r>
              <a:rPr lang="cs-CZ" sz="1100" dirty="0" err="1"/>
              <a:t>SprŘ</a:t>
            </a:r>
            <a:r>
              <a:rPr lang="cs-CZ" sz="1100" dirty="0"/>
              <a:t>; </a:t>
            </a:r>
            <a:r>
              <a:rPr lang="cs-CZ" sz="1050" dirty="0"/>
              <a:t>Závěr č. 18 ze zasedání poradního sboru ministra vnitra ke správnímu řádu ze dne 7. 11. 2005 - Ustanovení právnické osoby opatrovníkem podle § 32 odst. 4 správního řádu; Závěr č. 45 ze zasedání poradního sboru ministra vnitra ke správnímu řádu ze dne 6. 11. 2006 Přípustnost zastoupení ustanoveného opatrovníka</a:t>
            </a:r>
            <a:endParaRPr lang="cs-CZ" sz="1200" b="1" dirty="0"/>
          </a:p>
        </p:txBody>
      </p:sp>
    </p:spTree>
    <p:extLst>
      <p:ext uri="{BB962C8B-B14F-4D97-AF65-F5344CB8AC3E}">
        <p14:creationId xmlns:p14="http://schemas.microsoft.com/office/powerpoint/2010/main" val="120420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199" y="326301"/>
            <a:ext cx="10515600" cy="677778"/>
          </a:xfrm>
        </p:spPr>
        <p:txBody>
          <a:bodyPr>
            <a:normAutofit fontScale="90000"/>
          </a:bodyPr>
          <a:lstStyle/>
          <a:p>
            <a:pPr algn="ctr"/>
            <a:r>
              <a:rPr lang="cs-CZ" dirty="0"/>
              <a:t>Podání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14</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790387"/>
            <a:ext cx="10966269" cy="5120641"/>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a:p>
            <a:pPr lvl="1" algn="just">
              <a:buFont typeface="Wingdings" panose="05000000000000000000" pitchFamily="2" charset="2"/>
              <a:buChar char="§"/>
            </a:pPr>
            <a:r>
              <a:rPr lang="cs-CZ" sz="4800" dirty="0"/>
              <a:t>Posuzuje se podle obsahu bez ohledu na formální označení.</a:t>
            </a:r>
          </a:p>
          <a:p>
            <a:pPr lvl="1" algn="just">
              <a:buFont typeface="Wingdings" panose="05000000000000000000" pitchFamily="2" charset="2"/>
              <a:buChar char="§"/>
            </a:pPr>
            <a:r>
              <a:rPr lang="cs-CZ" sz="4800" dirty="0"/>
              <a:t>Nutnost zjistit, jaké věci se týká, co je jeho předmětem a kdo jej činí (</a:t>
            </a:r>
            <a:r>
              <a:rPr lang="cs-CZ" sz="4800" dirty="0" err="1"/>
              <a:t>r.č</a:t>
            </a:r>
            <a:r>
              <a:rPr lang="cs-CZ" sz="4800" dirty="0"/>
              <a:t>./datum narození FO, IČO PO) – pokud nejsou tyto základní okolnosti objasněny, nutno vyzvat k odstranění vad podání v určené lhůtě.</a:t>
            </a:r>
          </a:p>
          <a:p>
            <a:pPr lvl="1" algn="just">
              <a:buFont typeface="Wingdings" panose="05000000000000000000" pitchFamily="2" charset="2"/>
              <a:buChar char="§"/>
            </a:pPr>
            <a:r>
              <a:rPr lang="cs-CZ" sz="4800" dirty="0"/>
              <a:t>Na určitá podání mohou být kladeny vyšší požadavky co do obsahu – žádost, odvolání.</a:t>
            </a:r>
          </a:p>
          <a:p>
            <a:pPr lvl="1" algn="just">
              <a:buFont typeface="Wingdings" panose="05000000000000000000" pitchFamily="2" charset="2"/>
              <a:buChar char="§"/>
            </a:pPr>
            <a:endParaRPr lang="cs-CZ" sz="4800" dirty="0"/>
          </a:p>
          <a:p>
            <a:pPr marL="355600" lvl="1" indent="0" algn="ctr">
              <a:buNone/>
            </a:pPr>
            <a:r>
              <a:rPr lang="cs-CZ" sz="4800" b="1" dirty="0"/>
              <a:t>Forma a podpis</a:t>
            </a:r>
          </a:p>
          <a:p>
            <a:pPr marL="355600" lvl="1" indent="0" algn="just">
              <a:buNone/>
            </a:pPr>
            <a:endParaRPr lang="cs-CZ" sz="4800" dirty="0"/>
          </a:p>
          <a:p>
            <a:pPr lvl="1" algn="just">
              <a:buFont typeface="Wingdings" panose="05000000000000000000" pitchFamily="2" charset="2"/>
              <a:buChar char="§"/>
            </a:pPr>
            <a:r>
              <a:rPr lang="cs-CZ" sz="4800" dirty="0"/>
              <a:t>V listinné podobě.</a:t>
            </a:r>
          </a:p>
          <a:p>
            <a:pPr lvl="1" algn="just">
              <a:buFont typeface="Wingdings" panose="05000000000000000000" pitchFamily="2" charset="2"/>
              <a:buChar char="§"/>
            </a:pPr>
            <a:r>
              <a:rPr lang="cs-CZ" sz="4800" dirty="0"/>
              <a:t>Ústně do protokolu. </a:t>
            </a:r>
          </a:p>
          <a:p>
            <a:pPr lvl="1" algn="just">
              <a:buFont typeface="Wingdings" panose="05000000000000000000" pitchFamily="2" charset="2"/>
              <a:buChar char="§"/>
            </a:pPr>
            <a:r>
              <a:rPr lang="cs-CZ" sz="4800" dirty="0"/>
              <a:t>DS (pokud jde o DS podatele, nemusí být samostatné podání - příloha DS, podepsaná).</a:t>
            </a:r>
          </a:p>
          <a:p>
            <a:pPr lvl="1" algn="just">
              <a:buFont typeface="Wingdings" panose="05000000000000000000" pitchFamily="2" charset="2"/>
              <a:buChar char="§"/>
            </a:pPr>
            <a:r>
              <a:rPr lang="cs-CZ" sz="4800" dirty="0"/>
              <a:t>E-mail  - viz další část prezentace.</a:t>
            </a:r>
          </a:p>
          <a:p>
            <a:pPr lvl="1" algn="just">
              <a:buFont typeface="Wingdings" panose="05000000000000000000" pitchFamily="2" charset="2"/>
              <a:buChar char="§"/>
            </a:pPr>
            <a:r>
              <a:rPr lang="cs-CZ" sz="4800" dirty="0"/>
              <a:t>Jinou formou s potvrzením podání do 5 dnů.</a:t>
            </a:r>
          </a:p>
          <a:p>
            <a:pPr marL="355600" lvl="1" indent="0" algn="just">
              <a:buNone/>
            </a:pPr>
            <a:endParaRPr lang="cs-CZ" sz="4800" dirty="0"/>
          </a:p>
          <a:p>
            <a:pPr marL="355600" lvl="1" indent="0" algn="ctr">
              <a:buNone/>
            </a:pPr>
            <a:r>
              <a:rPr lang="cs-CZ" sz="4800" b="1" dirty="0"/>
              <a:t>Jazyk podání</a:t>
            </a:r>
          </a:p>
          <a:p>
            <a:pPr marL="355600" lvl="1" indent="0" algn="just">
              <a:buNone/>
            </a:pPr>
            <a:endParaRPr lang="cs-CZ" sz="4800" dirty="0"/>
          </a:p>
          <a:p>
            <a:pPr lvl="1" algn="just">
              <a:buFont typeface="Wingdings" panose="05000000000000000000" pitchFamily="2" charset="2"/>
              <a:buChar char="§"/>
            </a:pPr>
            <a:r>
              <a:rPr lang="cs-CZ" sz="4800" dirty="0"/>
              <a:t>Vždy český a slovenský jazyk (+ jazyk národností menšiny tradičně žijící na území ČR – účastník si obstará tlumočníka na náklady </a:t>
            </a:r>
            <a:r>
              <a:rPr lang="cs-CZ" sz="4800" dirty="0" err="1"/>
              <a:t>SprOrg</a:t>
            </a:r>
            <a:r>
              <a:rPr lang="cs-CZ" sz="4800" dirty="0"/>
              <a:t>).</a:t>
            </a:r>
          </a:p>
          <a:p>
            <a:pPr lvl="1" algn="just">
              <a:buFont typeface="Wingdings" panose="05000000000000000000" pitchFamily="2" charset="2"/>
              <a:buChar char="§"/>
            </a:pPr>
            <a:r>
              <a:rPr lang="cs-CZ" sz="4800" dirty="0"/>
              <a:t>Nebo vždy v originále + úřední překlad do českého jazyka.</a:t>
            </a:r>
          </a:p>
          <a:p>
            <a:pPr lvl="1" algn="just">
              <a:buFont typeface="Wingdings" panose="05000000000000000000" pitchFamily="2" charset="2"/>
              <a:buChar char="§"/>
            </a:pPr>
            <a:r>
              <a:rPr lang="cs-CZ" sz="4800" dirty="0"/>
              <a:t>Nebo prohlášení </a:t>
            </a:r>
            <a:r>
              <a:rPr lang="cs-CZ" sz="4800" dirty="0" err="1"/>
              <a:t>SprOrg</a:t>
            </a:r>
            <a:r>
              <a:rPr lang="cs-CZ" sz="4800" dirty="0"/>
              <a:t>, že úřední překlad nevyžaduje.</a:t>
            </a:r>
          </a:p>
          <a:p>
            <a:pPr lvl="1" algn="just">
              <a:buFont typeface="Wingdings" panose="05000000000000000000" pitchFamily="2" charset="2"/>
              <a:buChar char="§"/>
            </a:pPr>
            <a:r>
              <a:rPr lang="cs-CZ" sz="4800" dirty="0"/>
              <a:t>Řízení, kde má být uložena povinnost – účastníkovi opatří tlumočníka </a:t>
            </a:r>
            <a:r>
              <a:rPr lang="cs-CZ" sz="4800" dirty="0" err="1"/>
              <a:t>SprOrg</a:t>
            </a:r>
            <a:r>
              <a:rPr lang="cs-CZ" sz="4800" dirty="0"/>
              <a:t> na svůj náklad.</a:t>
            </a:r>
          </a:p>
          <a:p>
            <a:pPr marL="355600" lvl="1" indent="0" algn="just">
              <a:buNone/>
            </a:pPr>
            <a:endParaRPr lang="cs-CZ" sz="4800" dirty="0"/>
          </a:p>
          <a:p>
            <a:pPr lvl="1" algn="just">
              <a:buFont typeface="Wingdings" panose="05000000000000000000" pitchFamily="2" charset="2"/>
              <a:buChar char="§"/>
            </a:pPr>
            <a:r>
              <a:rPr lang="cs-CZ" sz="4800" dirty="0"/>
              <a:t>Právní úprava, metodika:</a:t>
            </a:r>
          </a:p>
          <a:p>
            <a:pPr marL="355600" lvl="1" indent="0" algn="just">
              <a:lnSpc>
                <a:spcPct val="120000"/>
              </a:lnSpc>
              <a:buNone/>
            </a:pPr>
            <a:r>
              <a:rPr lang="cs-CZ" sz="4800" dirty="0"/>
              <a:t>§ 16, 18, 37, 39 </a:t>
            </a:r>
            <a:r>
              <a:rPr lang="cs-CZ" sz="4800" dirty="0" err="1"/>
              <a:t>SprŘ</a:t>
            </a:r>
            <a:r>
              <a:rPr lang="cs-CZ" sz="4800" dirty="0"/>
              <a:t>;  § 6 </a:t>
            </a:r>
            <a:r>
              <a:rPr lang="cs-CZ" sz="4800" dirty="0" err="1"/>
              <a:t>z.č</a:t>
            </a:r>
            <a:r>
              <a:rPr lang="cs-CZ" sz="4800" dirty="0"/>
              <a:t>. 297/2016 Sb., o službách vytvářejících důvěru pro elektronické transakce, ve zn. </a:t>
            </a:r>
            <a:r>
              <a:rPr lang="cs-CZ" sz="4800" dirty="0" err="1"/>
              <a:t>pozd</a:t>
            </a:r>
            <a:r>
              <a:rPr lang="cs-CZ" sz="4800" dirty="0"/>
              <a:t>. předpisů; Závěr č. 50 ze zasedání poradního sboru ministra vnitra ke správnímu řádu ze dne 11. 12. 2006 </a:t>
            </a:r>
            <a:r>
              <a:rPr lang="cs-CZ" sz="4800" i="1" dirty="0"/>
              <a:t>Nedostatky a vady podání - § 37 správního řádu</a:t>
            </a:r>
            <a:r>
              <a:rPr lang="cs-CZ" sz="4800" dirty="0"/>
              <a:t>; Závěr č. 121 ze zasedání poradního sboru ministra vnitra ke správnímu řádu ze dne 5. 10. 2012 </a:t>
            </a:r>
            <a:r>
              <a:rPr lang="cs-CZ" sz="4800" i="1" dirty="0"/>
              <a:t>Potvrzení nebo doplnění podání učiněného podle § 37 odst. 4 správního řádu; Závěr č. 46 ze zasedání poradního sboru ministra vnitra ke správnímu řádu ze dne 6. 11. 2006 Realizace práva na tlumočníka v řízení zahajovaném z moci úřední a náklady na tlumočení</a:t>
            </a:r>
          </a:p>
          <a:p>
            <a:pPr marL="355600" lvl="1" indent="0" algn="ctr">
              <a:buNone/>
            </a:pPr>
            <a:endParaRPr lang="cs-CZ" sz="1200" b="1" dirty="0"/>
          </a:p>
        </p:txBody>
      </p:sp>
    </p:spTree>
    <p:extLst>
      <p:ext uri="{BB962C8B-B14F-4D97-AF65-F5344CB8AC3E}">
        <p14:creationId xmlns:p14="http://schemas.microsoft.com/office/powerpoint/2010/main" val="23433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176090"/>
            <a:ext cx="10515600" cy="677778"/>
          </a:xfrm>
        </p:spPr>
        <p:txBody>
          <a:bodyPr>
            <a:normAutofit fontScale="90000"/>
          </a:bodyPr>
          <a:lstStyle/>
          <a:p>
            <a:pPr algn="ctr"/>
            <a:r>
              <a:rPr lang="cs-CZ" dirty="0"/>
              <a:t>Podání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15</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617885"/>
            <a:ext cx="11103429" cy="5293144"/>
          </a:xfrm>
          <a:prstGeom prst="rect">
            <a:avLst/>
          </a:prstGeom>
        </p:spPr>
        <p:txBody>
          <a:bodyPr vert="horz" lIns="91440" tIns="45720" rIns="91440" bIns="45720" rtlCol="0">
            <a:normAutofit fontScale="92500"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1500" b="1" dirty="0"/>
              <a:t>Elektronická forma podání a podpis</a:t>
            </a:r>
          </a:p>
          <a:p>
            <a:pPr marL="355600" lvl="1" indent="0" algn="ctr">
              <a:buNone/>
            </a:pPr>
            <a:endParaRPr lang="cs-CZ" sz="1100" dirty="0"/>
          </a:p>
          <a:p>
            <a:pPr lvl="1" algn="just">
              <a:lnSpc>
                <a:spcPct val="110000"/>
              </a:lnSpc>
              <a:buFont typeface="Wingdings" panose="05000000000000000000" pitchFamily="2" charset="2"/>
              <a:buChar char="§"/>
            </a:pPr>
            <a:r>
              <a:rPr lang="cs-CZ" sz="1300" dirty="0">
                <a:solidFill>
                  <a:schemeClr val="bg2">
                    <a:lumMod val="10000"/>
                  </a:schemeClr>
                </a:solidFill>
              </a:rPr>
              <a:t>Nutné doručovat na adresu e-podatelny, ne referenta/referentky.</a:t>
            </a:r>
          </a:p>
          <a:p>
            <a:pPr lvl="1" algn="just">
              <a:lnSpc>
                <a:spcPct val="110000"/>
              </a:lnSpc>
              <a:buFont typeface="Wingdings" panose="05000000000000000000" pitchFamily="2" charset="2"/>
              <a:buChar char="§"/>
            </a:pPr>
            <a:r>
              <a:rPr lang="cs-CZ" sz="1300" dirty="0">
                <a:solidFill>
                  <a:schemeClr val="bg2">
                    <a:lumMod val="10000"/>
                  </a:schemeClr>
                </a:solidFill>
              </a:rPr>
              <a:t>Pokud podatel činí podání prostřednictvím e-mailu, musí být podepsán tzv. uznávaným el. podpisem (</a:t>
            </a:r>
            <a:r>
              <a:rPr lang="cs-CZ" sz="1300" dirty="0" err="1">
                <a:effectLst/>
                <a:ea typeface="Times New Roman" panose="02020603050405020304" pitchFamily="18" charset="0"/>
              </a:rPr>
              <a:t>ust</a:t>
            </a:r>
            <a:r>
              <a:rPr lang="cs-CZ" sz="1300" dirty="0">
                <a:effectLst/>
                <a:ea typeface="Times New Roman" panose="02020603050405020304" pitchFamily="18" charset="0"/>
              </a:rPr>
              <a:t>. § 6 odst. 1) a 2) zákona č. 297/2016 Sb., o službách vytvářejících důvěru pro elektronické transakce, ve zn. </a:t>
            </a:r>
            <a:r>
              <a:rPr lang="cs-CZ" sz="1300" dirty="0" err="1">
                <a:effectLst/>
                <a:ea typeface="Times New Roman" panose="02020603050405020304" pitchFamily="18" charset="0"/>
              </a:rPr>
              <a:t>pozd</a:t>
            </a:r>
            <a:r>
              <a:rPr lang="cs-CZ" sz="1300" dirty="0">
                <a:effectLst/>
                <a:ea typeface="Times New Roman" panose="02020603050405020304" pitchFamily="18" charset="0"/>
              </a:rPr>
              <a:t>. předpisů)</a:t>
            </a:r>
            <a:r>
              <a:rPr lang="cs-CZ" sz="1300" dirty="0">
                <a:solidFill>
                  <a:schemeClr val="bg2">
                    <a:lumMod val="10000"/>
                  </a:schemeClr>
                </a:solidFill>
              </a:rPr>
              <a:t> – pokud takový podpis chybí, nevyzývá </a:t>
            </a:r>
            <a:r>
              <a:rPr lang="cs-CZ" sz="1300" dirty="0" err="1">
                <a:solidFill>
                  <a:schemeClr val="bg2">
                    <a:lumMod val="10000"/>
                  </a:schemeClr>
                </a:solidFill>
              </a:rPr>
              <a:t>SprOrg</a:t>
            </a:r>
            <a:r>
              <a:rPr lang="cs-CZ" sz="1300" dirty="0">
                <a:solidFill>
                  <a:schemeClr val="bg2">
                    <a:lumMod val="10000"/>
                  </a:schemeClr>
                </a:solidFill>
              </a:rPr>
              <a:t> k doplnění dle </a:t>
            </a:r>
            <a:r>
              <a:rPr lang="cs-CZ" sz="1300" dirty="0" err="1">
                <a:solidFill>
                  <a:schemeClr val="bg2">
                    <a:lumMod val="10000"/>
                  </a:schemeClr>
                </a:solidFill>
              </a:rPr>
              <a:t>ust</a:t>
            </a:r>
            <a:r>
              <a:rPr lang="cs-CZ" sz="1300" dirty="0">
                <a:solidFill>
                  <a:schemeClr val="bg2">
                    <a:lumMod val="10000"/>
                  </a:schemeClr>
                </a:solidFill>
              </a:rPr>
              <a:t>. § 37 odst. 3 </a:t>
            </a:r>
            <a:r>
              <a:rPr lang="cs-CZ" sz="1300" dirty="0" err="1">
                <a:solidFill>
                  <a:schemeClr val="bg2">
                    <a:lumMod val="10000"/>
                  </a:schemeClr>
                </a:solidFill>
              </a:rPr>
              <a:t>SprŘ</a:t>
            </a:r>
            <a:r>
              <a:rPr lang="cs-CZ" sz="1300" dirty="0">
                <a:solidFill>
                  <a:schemeClr val="bg2">
                    <a:lumMod val="10000"/>
                  </a:schemeClr>
                </a:solidFill>
              </a:rPr>
              <a:t> (</a:t>
            </a:r>
            <a:r>
              <a:rPr lang="cs-CZ" sz="1300" dirty="0" err="1">
                <a:solidFill>
                  <a:schemeClr val="bg2">
                    <a:lumMod val="10000"/>
                  </a:schemeClr>
                </a:solidFill>
              </a:rPr>
              <a:t>ust</a:t>
            </a:r>
            <a:r>
              <a:rPr lang="cs-CZ" sz="1300" dirty="0">
                <a:solidFill>
                  <a:schemeClr val="bg2">
                    <a:lumMod val="10000"/>
                  </a:schemeClr>
                </a:solidFill>
              </a:rPr>
              <a:t>. § 37 odst. 4 – podání je možné učinit prostřednictvím „veřejné datové sítě bez použití podpisu“ – avšak pak musí být do 5 dnů doplněno. </a:t>
            </a:r>
          </a:p>
          <a:p>
            <a:pPr lvl="1" algn="just">
              <a:buFont typeface="Wingdings" panose="05000000000000000000" pitchFamily="2" charset="2"/>
              <a:buChar char="§"/>
            </a:pPr>
            <a:r>
              <a:rPr lang="cs-CZ" sz="1300" b="1" dirty="0">
                <a:solidFill>
                  <a:schemeClr val="bg2">
                    <a:lumMod val="10000"/>
                  </a:schemeClr>
                </a:solidFill>
              </a:rPr>
              <a:t>Pozor -  ne každý el. podpis je uznávaným el. podpisem </a:t>
            </a:r>
            <a:r>
              <a:rPr lang="cs-CZ" sz="1300" dirty="0">
                <a:solidFill>
                  <a:schemeClr val="bg2">
                    <a:lumMod val="10000"/>
                  </a:schemeClr>
                </a:solidFill>
              </a:rPr>
              <a:t>– </a:t>
            </a:r>
            <a:r>
              <a:rPr lang="cs-CZ" sz="1300" b="1" dirty="0">
                <a:solidFill>
                  <a:schemeClr val="bg2">
                    <a:lumMod val="10000"/>
                  </a:schemeClr>
                </a:solidFill>
              </a:rPr>
              <a:t>nutné ověřit certifikát na e-podatelně. </a:t>
            </a:r>
            <a:r>
              <a:rPr lang="cs-CZ" sz="1300" dirty="0">
                <a:solidFill>
                  <a:schemeClr val="bg2">
                    <a:lumMod val="10000"/>
                  </a:schemeClr>
                </a:solidFill>
              </a:rPr>
              <a:t>Certifikáty: kvalifikovaný certifikát (</a:t>
            </a:r>
            <a:r>
              <a:rPr lang="cs-CZ" sz="1300" dirty="0" err="1">
                <a:solidFill>
                  <a:schemeClr val="bg2">
                    <a:lumMod val="10000"/>
                  </a:schemeClr>
                </a:solidFill>
              </a:rPr>
              <a:t>qualified</a:t>
            </a:r>
            <a:r>
              <a:rPr lang="cs-CZ" sz="1300" dirty="0">
                <a:solidFill>
                  <a:schemeClr val="bg2">
                    <a:lumMod val="10000"/>
                  </a:schemeClr>
                </a:solidFill>
              </a:rPr>
              <a:t>) X komerční certifikát (public).</a:t>
            </a:r>
          </a:p>
          <a:p>
            <a:pPr lvl="1" algn="just">
              <a:buFont typeface="Wingdings" panose="05000000000000000000" pitchFamily="2" charset="2"/>
              <a:buChar char="§"/>
            </a:pPr>
            <a:endParaRPr lang="cs-CZ" sz="1300" dirty="0">
              <a:solidFill>
                <a:schemeClr val="bg2">
                  <a:lumMod val="10000"/>
                </a:schemeClr>
              </a:solidFill>
            </a:endParaRPr>
          </a:p>
          <a:p>
            <a:pPr marL="355600" lvl="1" indent="0" algn="just">
              <a:buNone/>
            </a:pPr>
            <a:r>
              <a:rPr lang="cs-CZ" sz="1300" dirty="0" err="1">
                <a:solidFill>
                  <a:schemeClr val="bg2">
                    <a:lumMod val="10000"/>
                  </a:schemeClr>
                </a:solidFill>
              </a:rPr>
              <a:t>Ust</a:t>
            </a:r>
            <a:r>
              <a:rPr lang="cs-CZ" sz="1300" dirty="0">
                <a:solidFill>
                  <a:schemeClr val="bg2">
                    <a:lumMod val="10000"/>
                  </a:schemeClr>
                </a:solidFill>
              </a:rPr>
              <a:t>. § 4 odst. 8) </a:t>
            </a:r>
            <a:r>
              <a:rPr lang="cs-CZ" sz="1300" dirty="0" err="1">
                <a:solidFill>
                  <a:schemeClr val="bg2">
                    <a:lumMod val="10000"/>
                  </a:schemeClr>
                </a:solidFill>
              </a:rPr>
              <a:t>vyhl</a:t>
            </a:r>
            <a:r>
              <a:rPr lang="cs-CZ" sz="1300" dirty="0">
                <a:solidFill>
                  <a:schemeClr val="bg2">
                    <a:lumMod val="10000"/>
                  </a:schemeClr>
                </a:solidFill>
              </a:rPr>
              <a:t>. č. 259/2012 Sb., </a:t>
            </a:r>
            <a:r>
              <a:rPr lang="pl-PL" sz="1300" dirty="0">
                <a:solidFill>
                  <a:schemeClr val="bg2">
                    <a:lumMod val="10000"/>
                  </a:schemeClr>
                </a:solidFill>
              </a:rPr>
              <a:t>o podrobnostech výkonu spisové služby, ve zn. pozd. předpisů:</a:t>
            </a:r>
          </a:p>
          <a:p>
            <a:pPr marL="355600" lvl="1" indent="0" algn="just">
              <a:buNone/>
            </a:pPr>
            <a:r>
              <a:rPr lang="cs-CZ" sz="1300" i="1" dirty="0">
                <a:solidFill>
                  <a:schemeClr val="bg2">
                    <a:lumMod val="10000"/>
                  </a:schemeClr>
                </a:solidFill>
              </a:rPr>
              <a:t>Pokud je veřejnoprávní původce schopen z dokumentu v digitální podobě včetně datové zprávy, v níž je obsažen, doručeného na elektronickou adresu podatelny podle § 2 odst. 3 písm. c) zjistit adresu elektronické pošty odesílatele, potvrdí na základě výsledků zjištění podle odstavce 1 věty druhé a odstavce 4 a výsledku ověření podle odstavce 5 odesílateli na tuto adresu, že dokument byl doručen </a:t>
            </a:r>
            <a:r>
              <a:rPr lang="cs-CZ" sz="1300" b="1" i="1" dirty="0">
                <a:solidFill>
                  <a:schemeClr val="bg2">
                    <a:lumMod val="10000"/>
                  </a:schemeClr>
                </a:solidFill>
              </a:rPr>
              <a:t>a splňuje podmínky pro jeho další zpracování</a:t>
            </a:r>
            <a:r>
              <a:rPr lang="cs-CZ" sz="1300" i="1" dirty="0">
                <a:solidFill>
                  <a:schemeClr val="bg2">
                    <a:lumMod val="10000"/>
                  </a:schemeClr>
                </a:solidFill>
              </a:rPr>
              <a:t>. Součástí zprávy o potvrzení doručení je alespoň</a:t>
            </a:r>
          </a:p>
          <a:p>
            <a:pPr marL="355600" lvl="1" indent="0" algn="just">
              <a:buNone/>
            </a:pPr>
            <a:r>
              <a:rPr lang="cs-CZ" sz="1300" i="1" dirty="0">
                <a:solidFill>
                  <a:schemeClr val="bg2">
                    <a:lumMod val="10000"/>
                  </a:schemeClr>
                </a:solidFill>
              </a:rPr>
              <a:t>a) datum a čas doručení dokumentu s uvedením hodiny a minuty, popřípadě sekundy a</a:t>
            </a:r>
          </a:p>
          <a:p>
            <a:pPr marL="355600" lvl="1" indent="0" algn="just">
              <a:buNone/>
            </a:pPr>
            <a:r>
              <a:rPr lang="cs-CZ" sz="1300" i="1" dirty="0">
                <a:solidFill>
                  <a:schemeClr val="bg2">
                    <a:lumMod val="10000"/>
                  </a:schemeClr>
                </a:solidFill>
              </a:rPr>
              <a:t>b) charakteristika datové zprávy, v níž byl dokument obsažen, umožňující její identifikaci.</a:t>
            </a:r>
          </a:p>
          <a:p>
            <a:pPr marL="355600" lvl="1" indent="0" algn="just">
              <a:buNone/>
            </a:pPr>
            <a:endParaRPr lang="cs-CZ" sz="1300" i="1" dirty="0">
              <a:solidFill>
                <a:schemeClr val="bg2">
                  <a:lumMod val="10000"/>
                </a:schemeClr>
              </a:solidFill>
            </a:endParaRPr>
          </a:p>
          <a:p>
            <a:pPr marL="355600" lvl="1" indent="0" algn="just">
              <a:buNone/>
            </a:pPr>
            <a:r>
              <a:rPr lang="cs-CZ" sz="1300" i="0" dirty="0">
                <a:solidFill>
                  <a:srgbClr val="000000"/>
                </a:solidFill>
                <a:effectLst/>
              </a:rPr>
              <a:t>Nález Ú</a:t>
            </a:r>
            <a:r>
              <a:rPr lang="pt-BR" sz="1300" i="0" dirty="0">
                <a:solidFill>
                  <a:srgbClr val="000000"/>
                </a:solidFill>
                <a:effectLst/>
              </a:rPr>
              <a:t>stavní</a:t>
            </a:r>
            <a:r>
              <a:rPr lang="cs-CZ" sz="1300" i="0" dirty="0">
                <a:solidFill>
                  <a:srgbClr val="000000"/>
                </a:solidFill>
                <a:effectLst/>
              </a:rPr>
              <a:t>ho</a:t>
            </a:r>
            <a:r>
              <a:rPr lang="pt-BR" sz="1300" i="0" dirty="0">
                <a:solidFill>
                  <a:srgbClr val="000000"/>
                </a:solidFill>
                <a:effectLst/>
              </a:rPr>
              <a:t> soud</a:t>
            </a:r>
            <a:r>
              <a:rPr lang="cs-CZ" sz="1300" i="0" dirty="0">
                <a:solidFill>
                  <a:srgbClr val="000000"/>
                </a:solidFill>
                <a:effectLst/>
              </a:rPr>
              <a:t>u </a:t>
            </a:r>
            <a:r>
              <a:rPr lang="cs-CZ" sz="1300" i="0" dirty="0" err="1">
                <a:solidFill>
                  <a:srgbClr val="000000"/>
                </a:solidFill>
                <a:effectLst/>
              </a:rPr>
              <a:t>sp.zn</a:t>
            </a:r>
            <a:r>
              <a:rPr lang="cs-CZ" sz="1300" i="0" dirty="0">
                <a:solidFill>
                  <a:srgbClr val="000000"/>
                </a:solidFill>
                <a:effectLst/>
              </a:rPr>
              <a:t>.</a:t>
            </a:r>
            <a:r>
              <a:rPr lang="pt-BR" sz="1300" i="0" dirty="0">
                <a:solidFill>
                  <a:srgbClr val="000000"/>
                </a:solidFill>
                <a:effectLst/>
              </a:rPr>
              <a:t> I. ÚS 2963/17</a:t>
            </a:r>
            <a:r>
              <a:rPr lang="cs-CZ" sz="1300" i="0" dirty="0">
                <a:solidFill>
                  <a:srgbClr val="000000"/>
                </a:solidFill>
                <a:effectLst/>
              </a:rPr>
              <a:t> ze dne</a:t>
            </a:r>
            <a:r>
              <a:rPr lang="pt-BR" sz="1300" i="0" dirty="0">
                <a:solidFill>
                  <a:srgbClr val="000000"/>
                </a:solidFill>
                <a:effectLst/>
              </a:rPr>
              <a:t> 16. 1. 2018</a:t>
            </a:r>
            <a:r>
              <a:rPr lang="cs-CZ" sz="1300" i="0" dirty="0">
                <a:solidFill>
                  <a:srgbClr val="000000"/>
                </a:solidFill>
                <a:effectLst/>
              </a:rPr>
              <a:t>:</a:t>
            </a:r>
            <a:endParaRPr lang="cs-CZ" sz="1300" i="1" dirty="0">
              <a:solidFill>
                <a:schemeClr val="bg2">
                  <a:lumMod val="10000"/>
                </a:schemeClr>
              </a:solidFill>
            </a:endParaRPr>
          </a:p>
          <a:p>
            <a:pPr marL="355600" lvl="1" indent="0" algn="just">
              <a:buNone/>
            </a:pPr>
            <a:r>
              <a:rPr lang="cs-CZ" sz="1300" b="0" i="1" dirty="0">
                <a:solidFill>
                  <a:schemeClr val="bg2">
                    <a:lumMod val="10000"/>
                  </a:schemeClr>
                </a:solidFill>
                <a:effectLst/>
              </a:rPr>
              <a:t>25. Z citovaných ustanovení plyne, že soud (jako veřejnoprávní původce) má povinnost zjistit, zda je doručený dokument v digitální podobě včetně datové zprávy, v níž je obsažen, podepsán uznávaným elektronickým podpisem nebo uznávanou elektronickou značkou, popřípadě opatřen kvalifikovaným časovým razítkem, a ověřuje také, zda splňuje další stanovené podmínky. </a:t>
            </a:r>
            <a:r>
              <a:rPr lang="cs-CZ" sz="1300" b="1" i="1" dirty="0">
                <a:solidFill>
                  <a:schemeClr val="bg2">
                    <a:lumMod val="10000"/>
                  </a:schemeClr>
                </a:solidFill>
                <a:effectLst/>
              </a:rPr>
              <a:t>O těchto zjištěních je povinen informovat odesílatele.</a:t>
            </a:r>
            <a:r>
              <a:rPr lang="cs-CZ" sz="1300" b="0" i="1" dirty="0">
                <a:solidFill>
                  <a:schemeClr val="bg2">
                    <a:lumMod val="10000"/>
                  </a:schemeClr>
                </a:solidFill>
                <a:effectLst/>
              </a:rPr>
              <a:t> Jinými slovy, soud má povinnost zaslat účastníkovi řízení nebo jeho právnímu zástupci zprávu, v níž označí datovou zprávu, v níž byl dokument obsažen, způsobem umožňujícím její identifikaci, dále uvede informaci o tom, že byl dokument doručen, a to včetně data a času jeho doručení, a dále odesílatele informuje o tom, zda zaslaný dokument splňuje stanovené podmínky. Takovou zprávu je přitom třeba odlišit od výzvy k opravě vad podání podle ustanovení </a:t>
            </a:r>
            <a:r>
              <a:rPr lang="cs-CZ" sz="13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43 o. s. ř.</a:t>
            </a:r>
            <a:r>
              <a:rPr lang="cs-CZ" sz="1300" b="0" i="1" dirty="0">
                <a:solidFill>
                  <a:schemeClr val="bg2">
                    <a:lumMod val="10000"/>
                  </a:schemeClr>
                </a:solidFill>
                <a:effectLst/>
              </a:rPr>
              <a:t> Informace o tom, zda zaslaný dokument splňuje stanovené podmínky, nemá formu usnesení a účastníkovi není současně stanovena žádná dodatečná lhůta k odstranění vad.</a:t>
            </a:r>
            <a:endParaRPr lang="cs-CZ" sz="1300" i="1" dirty="0">
              <a:solidFill>
                <a:schemeClr val="bg2">
                  <a:lumMod val="10000"/>
                </a:schemeClr>
              </a:solidFill>
            </a:endParaRPr>
          </a:p>
          <a:p>
            <a:pPr marL="355600" lvl="1" indent="0" algn="just">
              <a:buNone/>
            </a:pPr>
            <a:endParaRPr lang="cs-CZ" sz="2200" i="1" dirty="0">
              <a:solidFill>
                <a:schemeClr val="bg2">
                  <a:lumMod val="10000"/>
                </a:schemeClr>
              </a:solidFill>
            </a:endParaRPr>
          </a:p>
          <a:p>
            <a:pPr marL="355600" lvl="1" indent="0" algn="ctr">
              <a:buNone/>
            </a:pPr>
            <a:endParaRPr lang="cs-CZ" sz="1200" b="1" dirty="0"/>
          </a:p>
        </p:txBody>
      </p:sp>
    </p:spTree>
    <p:extLst>
      <p:ext uri="{BB962C8B-B14F-4D97-AF65-F5344CB8AC3E}">
        <p14:creationId xmlns:p14="http://schemas.microsoft.com/office/powerpoint/2010/main" val="385955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16</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04399"/>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p:txBody>
      </p:sp>
      <p:pic>
        <p:nvPicPr>
          <p:cNvPr id="8" name="Obrázek 7">
            <a:extLst>
              <a:ext uri="{FF2B5EF4-FFF2-40B4-BE49-F238E27FC236}">
                <a16:creationId xmlns:a16="http://schemas.microsoft.com/office/drawing/2014/main" id="{C8F699EB-0948-478C-A3B5-5961CE1E59BD}"/>
              </a:ext>
            </a:extLst>
          </p:cNvPr>
          <p:cNvPicPr>
            <a:picLocks noChangeAspect="1"/>
          </p:cNvPicPr>
          <p:nvPr/>
        </p:nvPicPr>
        <p:blipFill>
          <a:blip r:embed="rId2"/>
          <a:stretch>
            <a:fillRect/>
          </a:stretch>
        </p:blipFill>
        <p:spPr>
          <a:xfrm>
            <a:off x="0" y="507476"/>
            <a:ext cx="12192000" cy="5045598"/>
          </a:xfrm>
          <a:prstGeom prst="rect">
            <a:avLst/>
          </a:prstGeom>
        </p:spPr>
      </p:pic>
    </p:spTree>
    <p:extLst>
      <p:ext uri="{BB962C8B-B14F-4D97-AF65-F5344CB8AC3E}">
        <p14:creationId xmlns:p14="http://schemas.microsoft.com/office/powerpoint/2010/main" val="136317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a hmotněprávní postupy v činnosti SSÚ </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17</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04399"/>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p:txBody>
      </p:sp>
      <p:pic>
        <p:nvPicPr>
          <p:cNvPr id="7" name="Obrázek 6">
            <a:extLst>
              <a:ext uri="{FF2B5EF4-FFF2-40B4-BE49-F238E27FC236}">
                <a16:creationId xmlns:a16="http://schemas.microsoft.com/office/drawing/2014/main" id="{7AF2E746-0304-48A5-9468-96DECD53370A}"/>
              </a:ext>
            </a:extLst>
          </p:cNvPr>
          <p:cNvPicPr>
            <a:picLocks noChangeAspect="1"/>
          </p:cNvPicPr>
          <p:nvPr/>
        </p:nvPicPr>
        <p:blipFill>
          <a:blip r:embed="rId2"/>
          <a:stretch>
            <a:fillRect/>
          </a:stretch>
        </p:blipFill>
        <p:spPr>
          <a:xfrm>
            <a:off x="1545166" y="0"/>
            <a:ext cx="9101667" cy="6858000"/>
          </a:xfrm>
          <a:prstGeom prst="rect">
            <a:avLst/>
          </a:prstGeom>
        </p:spPr>
      </p:pic>
    </p:spTree>
    <p:extLst>
      <p:ext uri="{BB962C8B-B14F-4D97-AF65-F5344CB8AC3E}">
        <p14:creationId xmlns:p14="http://schemas.microsoft.com/office/powerpoint/2010/main" val="425764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Zahájení řízení a jeho předmět</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a:xfrm>
            <a:off x="4021182" y="6187253"/>
            <a:ext cx="4114800" cy="365125"/>
          </a:xfrm>
        </p:spPr>
        <p:txBody>
          <a:bodyPr/>
          <a:lstStyle/>
          <a:p>
            <a:pPr>
              <a:spcAft>
                <a:spcPts val="600"/>
              </a:spcAft>
            </a:pPr>
            <a:r>
              <a:rPr lang="cs-CZ"/>
              <a:t>Základní procesní postupy nalézacího správního orgánu</a:t>
            </a:r>
            <a:endParaRPr lang="cs-CZ" dirty="0"/>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18</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113318"/>
            <a:ext cx="10966269" cy="5120641"/>
          </a:xfrm>
          <a:prstGeom prst="rect">
            <a:avLst/>
          </a:prstGeom>
        </p:spPr>
        <p:txBody>
          <a:bodyPr vert="horz" lIns="91440" tIns="45720" rIns="91440" bIns="45720" rtlCol="0">
            <a:normAutofit fontScale="92500"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a:p>
            <a:pPr lvl="1" algn="just">
              <a:buFont typeface="Wingdings" panose="05000000000000000000" pitchFamily="2" charset="2"/>
              <a:buChar char="§"/>
            </a:pPr>
            <a:r>
              <a:rPr lang="cs-CZ" sz="1300" dirty="0"/>
              <a:t>Řízení zahajovaná vždy za základě žádosti – např. řízení o povolení zvl. užívání PK, řízení o omezení přístupu na VPÚK, řízení dle § 142 </a:t>
            </a:r>
            <a:r>
              <a:rPr lang="cs-CZ" sz="1300" dirty="0" err="1"/>
              <a:t>SprŘ</a:t>
            </a:r>
            <a:r>
              <a:rPr lang="cs-CZ" sz="1300" dirty="0"/>
              <a:t> (tzv. deklaratorní řízení).</a:t>
            </a:r>
          </a:p>
          <a:p>
            <a:pPr lvl="1" algn="just">
              <a:buFont typeface="Wingdings" panose="05000000000000000000" pitchFamily="2" charset="2"/>
              <a:buChar char="§"/>
            </a:pPr>
            <a:r>
              <a:rPr lang="cs-CZ" sz="1300" dirty="0"/>
              <a:t>Řízení zahajovaná jen z moci úřední – např. řízení o odstranění zdroje ohrožení PK, rušení provozu, řízení dle § 41 ZPK, přestupková řízení (v SH).</a:t>
            </a:r>
          </a:p>
          <a:p>
            <a:pPr lvl="1" algn="just">
              <a:buFont typeface="Wingdings" panose="05000000000000000000" pitchFamily="2" charset="2"/>
              <a:buChar char="§"/>
            </a:pPr>
            <a:r>
              <a:rPr lang="cs-CZ" sz="1300" dirty="0"/>
              <a:t>Řízení, která je možné zahájit jak na základě žádosti, tak i z moci úřední – např. řízení o odstranění nepovolené pevné překážky.</a:t>
            </a:r>
          </a:p>
          <a:p>
            <a:pPr lvl="1" algn="just">
              <a:buFont typeface="Wingdings" panose="05000000000000000000" pitchFamily="2" charset="2"/>
              <a:buChar char="§"/>
            </a:pPr>
            <a:endParaRPr lang="cs-CZ" sz="1300" dirty="0"/>
          </a:p>
          <a:p>
            <a:pPr lvl="1" algn="just">
              <a:buFont typeface="Wingdings" panose="05000000000000000000" pitchFamily="2" charset="2"/>
              <a:buChar char="§"/>
            </a:pPr>
            <a:r>
              <a:rPr lang="cs-CZ" sz="1300" dirty="0"/>
              <a:t>Řízení o žádosti</a:t>
            </a:r>
          </a:p>
          <a:p>
            <a:pPr lvl="2" algn="just">
              <a:buFont typeface="Wingdings" panose="05000000000000000000" pitchFamily="2" charset="2"/>
              <a:buChar char="§"/>
            </a:pPr>
            <a:r>
              <a:rPr lang="cs-CZ" sz="1300" dirty="0"/>
              <a:t>Je k vyřízení žádosti příslušný (jen) daný </a:t>
            </a:r>
            <a:r>
              <a:rPr lang="cs-CZ" sz="1300" dirty="0" err="1"/>
              <a:t>spr</a:t>
            </a:r>
            <a:r>
              <a:rPr lang="cs-CZ" sz="1300" dirty="0"/>
              <a:t>. </a:t>
            </a:r>
            <a:r>
              <a:rPr lang="cs-CZ" sz="1300" dirty="0" err="1"/>
              <a:t>org</a:t>
            </a:r>
            <a:r>
              <a:rPr lang="cs-CZ" sz="1300" dirty="0"/>
              <a:t>., resp. SSÚ?</a:t>
            </a:r>
          </a:p>
          <a:p>
            <a:pPr lvl="2" algn="just">
              <a:buFont typeface="Wingdings" panose="05000000000000000000" pitchFamily="2" charset="2"/>
              <a:buChar char="§"/>
            </a:pPr>
            <a:r>
              <a:rPr lang="cs-CZ" sz="1300" dirty="0"/>
              <a:t>Má žádost obecné náležitosti podání? </a:t>
            </a:r>
          </a:p>
          <a:p>
            <a:pPr lvl="1" indent="3175" algn="just">
              <a:buFont typeface="Wingdings" panose="05000000000000000000" pitchFamily="2" charset="2"/>
              <a:buChar char="§"/>
            </a:pPr>
            <a:r>
              <a:rPr lang="cs-CZ" sz="1300" dirty="0"/>
              <a:t>	    Je z žádosti patrné, čeho se žadatel po </a:t>
            </a:r>
            <a:r>
              <a:rPr lang="cs-CZ" sz="1300" dirty="0" err="1"/>
              <a:t>SprOrg</a:t>
            </a:r>
            <a:r>
              <a:rPr lang="cs-CZ" sz="1300" dirty="0"/>
              <a:t> domáhá? 		</a:t>
            </a:r>
          </a:p>
          <a:p>
            <a:pPr lvl="2" algn="just">
              <a:buFont typeface="Wingdings" panose="05000000000000000000" pitchFamily="2" charset="2"/>
              <a:buChar char="§"/>
            </a:pPr>
            <a:r>
              <a:rPr lang="cs-CZ" sz="1300" dirty="0"/>
              <a:t>Zjevná právní nepřípustnost žádosti – nedochází k věcnému posuzování žádosti.	</a:t>
            </a:r>
          </a:p>
          <a:p>
            <a:pPr lvl="2" algn="just">
              <a:buFont typeface="Wingdings" panose="05000000000000000000" pitchFamily="2" charset="2"/>
              <a:buChar char="§"/>
            </a:pPr>
            <a:r>
              <a:rPr lang="cs-CZ" sz="1300" dirty="0"/>
              <a:t>Žádost lze vzít zpět nebo ji zúžit; nelze tak učinit mezi vydáním prvostupňového rozhodnutí a zahájením odvolacího řízení.</a:t>
            </a:r>
          </a:p>
          <a:p>
            <a:pPr lvl="1" algn="just">
              <a:buFont typeface="Wingdings" panose="05000000000000000000" pitchFamily="2" charset="2"/>
              <a:buChar char="§"/>
            </a:pPr>
            <a:endParaRPr lang="cs-CZ" sz="1300" dirty="0"/>
          </a:p>
          <a:p>
            <a:pPr marL="355600" lvl="1" indent="0" algn="just">
              <a:buNone/>
            </a:pPr>
            <a:endParaRPr lang="cs-CZ" sz="1300" dirty="0"/>
          </a:p>
          <a:p>
            <a:pPr lvl="1" algn="just">
              <a:buFont typeface="Wingdings" panose="05000000000000000000" pitchFamily="2" charset="2"/>
              <a:buChar char="§"/>
            </a:pPr>
            <a:r>
              <a:rPr lang="cs-CZ" sz="1300" dirty="0"/>
              <a:t>Řízení z moci úřední</a:t>
            </a:r>
          </a:p>
          <a:p>
            <a:pPr marL="355600" lvl="1" indent="0" algn="just">
              <a:buNone/>
            </a:pPr>
            <a:r>
              <a:rPr lang="cs-CZ" sz="1300" dirty="0"/>
              <a:t>	</a:t>
            </a:r>
          </a:p>
          <a:p>
            <a:pPr marL="1079500" lvl="1" indent="-365125" algn="just">
              <a:buFont typeface="Wingdings" panose="05000000000000000000" pitchFamily="2" charset="2"/>
              <a:buChar char="§"/>
            </a:pPr>
            <a:r>
              <a:rPr lang="cs-CZ" sz="1300" dirty="0"/>
              <a:t>Zahájeno dnem oznámení hlavním účastníkům, resp. prvnímu z nich (§ 46 </a:t>
            </a:r>
            <a:r>
              <a:rPr lang="cs-CZ" sz="1300" dirty="0" err="1"/>
              <a:t>SprŘ</a:t>
            </a:r>
            <a:r>
              <a:rPr lang="cs-CZ" sz="1300" dirty="0"/>
              <a:t>).</a:t>
            </a:r>
          </a:p>
          <a:p>
            <a:pPr marL="1079500" lvl="1" indent="-365125" algn="just">
              <a:buFont typeface="Wingdings" panose="05000000000000000000" pitchFamily="2" charset="2"/>
              <a:buChar char="§"/>
            </a:pPr>
            <a:endParaRPr lang="cs-CZ" sz="4800" dirty="0"/>
          </a:p>
          <a:p>
            <a:pPr marL="355600" lvl="1" indent="0" algn="just">
              <a:buNone/>
            </a:pPr>
            <a:r>
              <a:rPr lang="cs-CZ" sz="4800" dirty="0"/>
              <a:t>	</a:t>
            </a:r>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1100" dirty="0"/>
          </a:p>
          <a:p>
            <a:pPr marL="355600" lvl="1" indent="0" algn="ctr">
              <a:buNone/>
            </a:pPr>
            <a:endParaRPr lang="cs-CZ" sz="1200" b="1" dirty="0"/>
          </a:p>
        </p:txBody>
      </p:sp>
    </p:spTree>
    <p:extLst>
      <p:ext uri="{BB962C8B-B14F-4D97-AF65-F5344CB8AC3E}">
        <p14:creationId xmlns:p14="http://schemas.microsoft.com/office/powerpoint/2010/main" val="426150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Zahájení řízení a jeho předmět</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19</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113318"/>
            <a:ext cx="10966269" cy="5120641"/>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a:p>
            <a:pPr lvl="1" algn="just">
              <a:buFont typeface="Wingdings" panose="05000000000000000000" pitchFamily="2" charset="2"/>
              <a:buChar char="§"/>
            </a:pPr>
            <a:r>
              <a:rPr lang="cs-CZ" sz="4800" dirty="0"/>
              <a:t>Důsledek spočívající v absenci ověřeného podpisu na žádosti v případě, kdy tak požaduje zvl. </a:t>
            </a:r>
            <a:r>
              <a:rPr lang="cs-CZ" sz="4800" dirty="0" err="1"/>
              <a:t>pr</a:t>
            </a:r>
            <a:r>
              <a:rPr lang="cs-CZ" sz="4800" dirty="0"/>
              <a:t>. předpis? (např. § 117 </a:t>
            </a:r>
            <a:r>
              <a:rPr lang="cs-CZ" sz="4800" dirty="0" err="1"/>
              <a:t>z.č</a:t>
            </a:r>
            <a:r>
              <a:rPr lang="cs-CZ" sz="4800" dirty="0"/>
              <a:t>. 361/2000 Sb., o provozu na </a:t>
            </a:r>
            <a:r>
              <a:rPr lang="cs-CZ" sz="4800" dirty="0" err="1"/>
              <a:t>poz</a:t>
            </a:r>
            <a:r>
              <a:rPr lang="cs-CZ" sz="4800" dirty="0"/>
              <a:t>. kom., ve zn. </a:t>
            </a:r>
            <a:r>
              <a:rPr lang="cs-CZ" sz="4800" dirty="0" err="1"/>
              <a:t>pozd</a:t>
            </a:r>
            <a:r>
              <a:rPr lang="cs-CZ" sz="4800" dirty="0"/>
              <a:t>. předpisů).</a:t>
            </a:r>
          </a:p>
          <a:p>
            <a:pPr marL="355600" lvl="1" indent="0" algn="just">
              <a:buNone/>
            </a:pPr>
            <a:endParaRPr lang="cs-CZ" sz="4800" dirty="0"/>
          </a:p>
          <a:p>
            <a:pPr marL="355600" lvl="1" indent="0" algn="just">
              <a:buNone/>
            </a:pPr>
            <a:endParaRPr lang="cs-CZ" sz="4800" dirty="0"/>
          </a:p>
          <a:p>
            <a:pPr marL="355600" lvl="1" indent="0" algn="just">
              <a:buNone/>
            </a:pPr>
            <a:r>
              <a:rPr lang="cs-CZ" sz="4800" dirty="0"/>
              <a:t>Rozsudek MS v Praze, č. j. 17 A 50/2022- 32 ze dne 05. 12. 2022:</a:t>
            </a:r>
          </a:p>
          <a:p>
            <a:pPr marL="355600" lvl="1" indent="0" algn="just">
              <a:buNone/>
            </a:pPr>
            <a:endParaRPr lang="cs-CZ" sz="4800" dirty="0"/>
          </a:p>
          <a:p>
            <a:pPr marL="355600" lvl="1" indent="0" algn="just">
              <a:lnSpc>
                <a:spcPct val="100000"/>
              </a:lnSpc>
              <a:buNone/>
            </a:pPr>
            <a:r>
              <a:rPr lang="cs-CZ" sz="4800" i="1" dirty="0"/>
              <a:t>20. </a:t>
            </a:r>
            <a:r>
              <a:rPr lang="cs-CZ" sz="4800" b="1" i="1" dirty="0"/>
              <a:t>Odpověď na první část sporné otázky, tj. zda námitky proti záznamu bodů v bodovém hodnocení řidičů, které nejsou opatřeny úředně ověřeným podpisem držitele řidičského průkazu, jsou způsobilé zahájit řízení o námitkách, či nikoliv, se dle soudu nachází v § 43 až § 45 správního řádu.</a:t>
            </a:r>
            <a:r>
              <a:rPr lang="cs-CZ" sz="4800" i="1" dirty="0"/>
              <a:t> V § 44 odst. 1 správního řádu je zakotveno obecné pravidlo, podle kterého je správní řízení zahájeno dnem, kdy žádost nebo jiný návrh, kterým se zahajuje řízení, došel věcně a místně příslušnému správnímu orgánu. Z uvedeného pravidla však správní řád v § 43 odst. 1 správního řádu stanoví výjimku. Ve smyslu tohoto ustanovení není řízení o žádosti zahájeno a správní orgán věc odloží, jestliže byl vůči správnímu orgánu učiněn úkon, který zjevně není žádostí, </a:t>
            </a:r>
            <a:r>
              <a:rPr lang="cs-CZ" sz="4800" b="1" i="1" dirty="0"/>
              <a:t>nebo z něj nelze zjistit, kdo jej učinil</a:t>
            </a:r>
            <a:r>
              <a:rPr lang="cs-CZ" sz="4800" i="1" dirty="0"/>
              <a:t>, nebo bylo učiněno podání, k jehož vyřízení není věcně příslušný žádný správní orgán. Z výše uvedeného vyplývá, že </a:t>
            </a:r>
            <a:r>
              <a:rPr lang="cs-CZ" sz="4800" b="1" i="1" dirty="0"/>
              <a:t>aby úkon (podání) nevedl k zahájení řízení, musí být tento úkon stižen zcela zásadními vadami specifikovanými v § 43 odst. 1 písm. a) a b) správního řádu.</a:t>
            </a:r>
          </a:p>
          <a:p>
            <a:pPr marL="355600" lvl="1" indent="0" algn="just">
              <a:lnSpc>
                <a:spcPct val="100000"/>
              </a:lnSpc>
              <a:buNone/>
            </a:pPr>
            <a:r>
              <a:rPr lang="cs-CZ" sz="4800" i="1" dirty="0"/>
              <a:t>21. V projednávaném případě žalobcem podané námitky nebyly dle soudu stiženy výše uvedenými zásadními vadami</a:t>
            </a:r>
            <a:r>
              <a:rPr lang="cs-CZ" sz="4800" b="1" i="1" dirty="0"/>
              <a:t>. Z podaných námitek je zcela zřejmé, kdo tyto námitky podal, tj. žalobce. </a:t>
            </a:r>
            <a:r>
              <a:rPr lang="cs-CZ" sz="4800" i="1" dirty="0"/>
              <a:t>Obsahem úkonu (podání) žalobce jsou bez jakýchkoliv pochyb námitky podle § 123f odst. 1 zákona o silničním provozu proti záznamu bodů v registru řidičů. Konečně námitky žalobce podal u prvostupňového správního orgánu, který je podle § 124 odst. 5 písm. m) zákona o silničním provozu příslušný k jejich projednání. Protože námitky podané žalobcem nebyly stiženy vadami uvedenými § 43 odst. 1 písm. a) a b) správního řádu dospěl soud k závěru, že uvedenými námitkami bylo zahájeno správní řízení ve smyslu § 44 odst. 1 správního řádu. K první části sporné otázky tak soud uzavírá, že podáním námitek ze strany žalobce došlo k zahájení řízení, a to přestože tyto námitky nebyly opatřeny úředně ověřeným podpisem žalobce. Za této situace se výtka žalobce, že vedením řízení, jež vůbec nebylo zahájeno, došlo k objektivnímu porušení práv, stala bezpředmětnou.</a:t>
            </a:r>
          </a:p>
          <a:p>
            <a:pPr marL="355600" lvl="1" indent="0" algn="just">
              <a:lnSpc>
                <a:spcPct val="100000"/>
              </a:lnSpc>
              <a:buNone/>
            </a:pPr>
            <a:r>
              <a:rPr lang="cs-CZ" sz="4800" i="1" dirty="0"/>
              <a:t>22. Při posouzení druhé části sporné otázky, a to zda vada podaných námitek spočívající v absenci úředně ověřeného podpisu měla vliv na zákonnost řízení a vydaných rozhodnutí, </a:t>
            </a:r>
            <a:r>
              <a:rPr lang="cs-CZ" sz="4800" b="1" i="1" dirty="0"/>
              <a:t>soud vyšel z důvodu, pro který je vyžadován úředně ověřený podpis na námitkách podaných v listinné podobě. Důvodem opatření námitek úředně ověřeným podpisem je prověřit, že ten, kdo je podepsán na námitkách, tyto námitky skutečně podepsal.</a:t>
            </a:r>
            <a:r>
              <a:rPr lang="cs-CZ" sz="4800" i="1" dirty="0"/>
              <a:t> Aby tedy vada spočívající v absenci úředně ověřeného podpisu na námitkách způsobila nezákonnost řízení a vydaných rozhodnutí, </a:t>
            </a:r>
            <a:r>
              <a:rPr lang="cs-CZ" sz="4800" b="1" i="1" dirty="0"/>
              <a:t>musely by vyjít najevo pochyby o tom, kdo námitky podal. V projednávaném případě však žádné takové pochyby dány nejsou a žalobce je ani v průběhu správního řízení netvrdil. Naopak žalobce se v řízení o podaných námitkách choval aktivně. …</a:t>
            </a:r>
          </a:p>
          <a:p>
            <a:pPr marL="355600" lvl="1" indent="0" algn="just">
              <a:buNone/>
            </a:pPr>
            <a:endParaRPr lang="cs-CZ" sz="4800" i="1" dirty="0"/>
          </a:p>
          <a:p>
            <a:pPr marL="355600" lvl="1" indent="0" algn="just">
              <a:buNone/>
            </a:pPr>
            <a:endParaRPr lang="cs-CZ" sz="4800" dirty="0"/>
          </a:p>
          <a:p>
            <a:pPr marL="355600" lvl="1" indent="0" algn="just">
              <a:buNone/>
            </a:pPr>
            <a:endParaRPr lang="cs-CZ" sz="1100" dirty="0"/>
          </a:p>
          <a:p>
            <a:pPr marL="355600" lvl="1" indent="0" algn="just">
              <a:buNone/>
            </a:pPr>
            <a:endParaRPr lang="cs-CZ" sz="1100" dirty="0"/>
          </a:p>
          <a:p>
            <a:pPr marL="355600" lvl="1" indent="0" algn="just">
              <a:buNone/>
            </a:pPr>
            <a:r>
              <a:rPr lang="cs-CZ" sz="1100" dirty="0"/>
              <a:t>:</a:t>
            </a:r>
          </a:p>
          <a:p>
            <a:pPr marL="355600" lvl="1" indent="0" algn="ctr">
              <a:buNone/>
            </a:pPr>
            <a:endParaRPr lang="cs-CZ" sz="1200" b="1" dirty="0"/>
          </a:p>
        </p:txBody>
      </p:sp>
    </p:spTree>
    <p:extLst>
      <p:ext uri="{BB962C8B-B14F-4D97-AF65-F5344CB8AC3E}">
        <p14:creationId xmlns:p14="http://schemas.microsoft.com/office/powerpoint/2010/main" val="392843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Vedení spisu a oprávněná úřední osoba</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fontScale="25000" lnSpcReduction="20000"/>
          </a:bodyPr>
          <a:lstStyle/>
          <a:p>
            <a:pPr>
              <a:buFont typeface="Wingdings" panose="05000000000000000000" pitchFamily="2" charset="2"/>
              <a:buChar char="§"/>
            </a:pPr>
            <a:endParaRPr lang="cs-CZ" sz="2000" dirty="0"/>
          </a:p>
          <a:p>
            <a:pPr>
              <a:buFont typeface="Wingdings" panose="05000000000000000000" pitchFamily="2" charset="2"/>
              <a:buChar char="§"/>
            </a:pPr>
            <a:r>
              <a:rPr lang="cs-CZ" sz="4800" b="1" dirty="0"/>
              <a:t>Listiny ve spise jsou řazeny chronologicky </a:t>
            </a:r>
            <a:r>
              <a:rPr lang="cs-CZ" sz="4800" dirty="0"/>
              <a:t>(vzestupně)</a:t>
            </a:r>
            <a:r>
              <a:rPr lang="cs-CZ" sz="4800" b="1" dirty="0"/>
              <a:t>. </a:t>
            </a:r>
          </a:p>
          <a:p>
            <a:pPr>
              <a:buFont typeface="Wingdings" panose="05000000000000000000" pitchFamily="2" charset="2"/>
              <a:buChar char="§"/>
            </a:pPr>
            <a:r>
              <a:rPr lang="cs-CZ" sz="4800" b="1" dirty="0"/>
              <a:t>Listiny jsou číslovány.</a:t>
            </a:r>
          </a:p>
          <a:p>
            <a:pPr>
              <a:buFont typeface="Wingdings" panose="05000000000000000000" pitchFamily="2" charset="2"/>
              <a:buChar char="§"/>
            </a:pPr>
            <a:r>
              <a:rPr lang="cs-CZ" sz="4800" b="1" dirty="0"/>
              <a:t>Listiny jsou pevně spojeny. </a:t>
            </a:r>
          </a:p>
          <a:p>
            <a:pPr>
              <a:buFont typeface="Wingdings" panose="05000000000000000000" pitchFamily="2" charset="2"/>
              <a:buChar char="§"/>
            </a:pPr>
            <a:r>
              <a:rPr lang="cs-CZ" sz="4800" b="1" dirty="0"/>
              <a:t>Z listiny je patrné, kdo a kdy ji vyhotovil, resp. doložil správnímu orgánu.</a:t>
            </a:r>
          </a:p>
          <a:p>
            <a:pPr>
              <a:buFont typeface="Wingdings" panose="05000000000000000000" pitchFamily="2" charset="2"/>
              <a:buChar char="§"/>
            </a:pPr>
            <a:r>
              <a:rPr lang="cs-CZ" sz="4800" b="1" dirty="0"/>
              <a:t>Ev. doklad o doručení je přímo připojen k listině, jejíž doručení prokazuje.</a:t>
            </a:r>
          </a:p>
          <a:p>
            <a:pPr>
              <a:buFont typeface="Wingdings" panose="05000000000000000000" pitchFamily="2" charset="2"/>
              <a:buChar char="§"/>
            </a:pPr>
            <a:r>
              <a:rPr lang="cs-CZ" sz="4800" b="1" dirty="0"/>
              <a:t>Spis obsahuje spisový přehled – datum vložení, název listiny, původce, číslo (dokumentu nebo stránky). </a:t>
            </a:r>
          </a:p>
          <a:p>
            <a:pPr>
              <a:buFont typeface="Wingdings" panose="05000000000000000000" pitchFamily="2" charset="2"/>
              <a:buChar char="§"/>
            </a:pPr>
            <a:r>
              <a:rPr lang="cs-CZ" sz="4800" b="1" dirty="0"/>
              <a:t>V každé věci se vede jeden spis.</a:t>
            </a:r>
          </a:p>
          <a:p>
            <a:pPr>
              <a:buFont typeface="Wingdings" panose="05000000000000000000" pitchFamily="2" charset="2"/>
              <a:buChar char="§"/>
            </a:pPr>
            <a:r>
              <a:rPr lang="cs-CZ" sz="4800" dirty="0"/>
              <a:t>Externí dokument doručený </a:t>
            </a:r>
            <a:r>
              <a:rPr lang="cs-CZ" sz="4800" dirty="0" err="1"/>
              <a:t>SprOrg</a:t>
            </a:r>
            <a:r>
              <a:rPr lang="cs-CZ" sz="4800" dirty="0"/>
              <a:t> v elektronické podobě – nutnost tisku tzv. průvodky datové zprávy, konverze dokumentu.</a:t>
            </a:r>
          </a:p>
          <a:p>
            <a:pPr>
              <a:lnSpc>
                <a:spcPct val="120000"/>
              </a:lnSpc>
              <a:buFont typeface="Wingdings" panose="05000000000000000000" pitchFamily="2" charset="2"/>
              <a:buChar char="§"/>
            </a:pPr>
            <a:r>
              <a:rPr lang="cs-CZ" sz="4800" dirty="0"/>
              <a:t>Oprávněná úřední osoba – oprávnění podle vnitřních předpisů správního orgánu nebo pověřené vedoucím správního orgánu; o tom, která osoba je v tomto postavení se provede záznam do spisu.</a:t>
            </a:r>
          </a:p>
          <a:p>
            <a:pPr>
              <a:buFont typeface="Wingdings" panose="05000000000000000000" pitchFamily="2" charset="2"/>
              <a:buChar char="§"/>
            </a:pPr>
            <a:endParaRPr lang="cs-CZ" sz="4800" dirty="0"/>
          </a:p>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269875" indent="-269875">
              <a:buFont typeface="Wingdings" panose="05000000000000000000" pitchFamily="2" charset="2"/>
              <a:buChar char="§"/>
            </a:pPr>
            <a:r>
              <a:rPr lang="cs-CZ" sz="4800" dirty="0"/>
              <a:t>Právní úprava:</a:t>
            </a:r>
          </a:p>
          <a:p>
            <a:pPr marL="269875" indent="0" algn="just">
              <a:lnSpc>
                <a:spcPct val="120000"/>
              </a:lnSpc>
              <a:buNone/>
            </a:pPr>
            <a:r>
              <a:rPr lang="cs-CZ" sz="4800" dirty="0" err="1"/>
              <a:t>ust</a:t>
            </a:r>
            <a:r>
              <a:rPr lang="cs-CZ" sz="4800" dirty="0"/>
              <a:t>. § 17 </a:t>
            </a:r>
            <a:r>
              <a:rPr lang="cs-CZ" sz="4800" dirty="0" err="1"/>
              <a:t>z.č</a:t>
            </a:r>
            <a:r>
              <a:rPr lang="cs-CZ" sz="4800" dirty="0"/>
              <a:t>. 500/2004 Sb., správního řádu, ve znění pozdějších předpisů (dále jen </a:t>
            </a:r>
            <a:r>
              <a:rPr lang="cs-CZ" sz="4800" dirty="0" err="1"/>
              <a:t>SprŘ</a:t>
            </a:r>
            <a:r>
              <a:rPr lang="cs-CZ" sz="4800" dirty="0"/>
              <a:t>), </a:t>
            </a:r>
            <a:r>
              <a:rPr lang="cs-CZ" sz="4800" dirty="0" err="1"/>
              <a:t>z.č</a:t>
            </a:r>
            <a:r>
              <a:rPr lang="cs-CZ" sz="4800" dirty="0"/>
              <a:t>. 499/2004 Sb., o archivnictví a spisové službě a o změně některých zákonů, ve znění pozdějších předpisů, </a:t>
            </a:r>
            <a:r>
              <a:rPr lang="cs-CZ" sz="4800" dirty="0" err="1"/>
              <a:t>vyhl</a:t>
            </a:r>
            <a:r>
              <a:rPr lang="cs-CZ" sz="4800" dirty="0"/>
              <a:t>. č. 259/2012 Sb. </a:t>
            </a:r>
            <a:r>
              <a:rPr lang="pl-PL" sz="4800" dirty="0"/>
              <a:t>o podrobnostech výkonu spisové služby, ve zn. pozd. předpisů; z.č. 300/2008 Sb., o elektronických úkonech a autorizované konverzi dokumentů, ve znění pozdějších předpisů; § 15 SprŘ</a:t>
            </a:r>
          </a:p>
          <a:p>
            <a:endParaRPr lang="pl-PL"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a:t>
            </a:fld>
            <a:endParaRPr lang="cs-CZ"/>
          </a:p>
        </p:txBody>
      </p:sp>
    </p:spTree>
    <p:extLst>
      <p:ext uri="{BB962C8B-B14F-4D97-AF65-F5344CB8AC3E}">
        <p14:creationId xmlns:p14="http://schemas.microsoft.com/office/powerpoint/2010/main" val="17638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Překážky vedení řízení</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20</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22513" y="1177428"/>
            <a:ext cx="10966269" cy="5120641"/>
          </a:xfrm>
          <a:prstGeom prst="rect">
            <a:avLst/>
          </a:prstGeom>
        </p:spPr>
        <p:txBody>
          <a:bodyPr vert="horz" lIns="91440" tIns="45720" rIns="91440" bIns="45720" rtlCol="0">
            <a:normAutofit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a:p>
            <a:pPr lvl="1" algn="just">
              <a:buFont typeface="Wingdings" panose="05000000000000000000" pitchFamily="2" charset="2"/>
              <a:buChar char="§"/>
            </a:pPr>
            <a:r>
              <a:rPr lang="cs-CZ" sz="1400" dirty="0"/>
              <a:t>Tzv. litispendence – kumulativní podmínky a) totožnost věci, b) totožnost důvodu vedení řízení.</a:t>
            </a:r>
          </a:p>
          <a:p>
            <a:pPr lvl="1" algn="just">
              <a:buFont typeface="Wingdings" panose="05000000000000000000" pitchFamily="2" charset="2"/>
              <a:buChar char="§"/>
            </a:pPr>
            <a:r>
              <a:rPr lang="cs-CZ" sz="1400" dirty="0"/>
              <a:t>Tzv. překážka věci rozhodnuté (</a:t>
            </a:r>
            <a:r>
              <a:rPr lang="cs-CZ" sz="1400" dirty="0" err="1"/>
              <a:t>rei</a:t>
            </a:r>
            <a:r>
              <a:rPr lang="cs-CZ" sz="1400" dirty="0"/>
              <a:t> </a:t>
            </a:r>
            <a:r>
              <a:rPr lang="cs-CZ" sz="1400" dirty="0" err="1"/>
              <a:t>iudicatae</a:t>
            </a:r>
            <a:r>
              <a:rPr lang="cs-CZ" sz="1400" dirty="0"/>
              <a:t>) - kumulativní podmínky a) jedná se o stejné právo, resp. stejnou povinnost b) jde o stejnou osobu. </a:t>
            </a:r>
          </a:p>
          <a:p>
            <a:pPr marL="355600" lvl="1" indent="0" algn="just">
              <a:buNone/>
            </a:pPr>
            <a:endParaRPr lang="cs-CZ" sz="1400" dirty="0">
              <a:effectLst/>
              <a:ea typeface="Calibri" panose="020F0502020204030204" pitchFamily="34" charset="0"/>
            </a:endParaRPr>
          </a:p>
          <a:p>
            <a:pPr lvl="1" algn="just">
              <a:buFont typeface="Wingdings" panose="05000000000000000000" pitchFamily="2" charset="2"/>
              <a:buChar char="§"/>
            </a:pPr>
            <a:r>
              <a:rPr lang="cs-CZ" sz="1400" dirty="0">
                <a:effectLst/>
                <a:ea typeface="Calibri" panose="020F0502020204030204" pitchFamily="34" charset="0"/>
              </a:rPr>
              <a:t>Rozsudek Krajského soudu v Ústí nad Labem - pobočka Liberec, čj. 59 A 87/2021-540 ze dne 26. 1. 2022:</a:t>
            </a:r>
            <a:r>
              <a:rPr lang="cs-CZ" sz="1400" i="1" dirty="0">
                <a:effectLst/>
                <a:ea typeface="Calibri" panose="020F0502020204030204" pitchFamily="34" charset="0"/>
              </a:rPr>
              <a:t>„25. Ustanovení § 48 správního řádu stanoví překážky řízení. Dle odst. 1 je překážkou řízení tzv. překážka litispendence, tedy překážka zahájeného správního řízení u správního orgánu o téže věci, která je výslovným důvodem zastavení řízení podle § 66 odst. 1 písm. e) správního řádu. Odst. 2 pak stanoví překážku </a:t>
            </a:r>
            <a:r>
              <a:rPr lang="cs-CZ" sz="1400" i="1" dirty="0" err="1">
                <a:effectLst/>
                <a:ea typeface="Calibri" panose="020F0502020204030204" pitchFamily="34" charset="0"/>
              </a:rPr>
              <a:t>rei</a:t>
            </a:r>
            <a:r>
              <a:rPr lang="cs-CZ" sz="1400" i="1" dirty="0">
                <a:effectLst/>
                <a:ea typeface="Calibri" panose="020F0502020204030204" pitchFamily="34" charset="0"/>
              </a:rPr>
              <a:t> </a:t>
            </a:r>
            <a:r>
              <a:rPr lang="cs-CZ" sz="1400" i="1" dirty="0" err="1">
                <a:effectLst/>
                <a:ea typeface="Calibri" panose="020F0502020204030204" pitchFamily="34" charset="0"/>
              </a:rPr>
              <a:t>iudicatae</a:t>
            </a:r>
            <a:r>
              <a:rPr lang="cs-CZ" sz="1400" i="1" dirty="0">
                <a:effectLst/>
                <a:ea typeface="Calibri" panose="020F0502020204030204" pitchFamily="34" charset="0"/>
              </a:rPr>
              <a:t>, tedy překážku věci pravomocně rozhodnuté, je-li splněna podmínka totožnosti práva či povinnosti. </a:t>
            </a:r>
            <a:r>
              <a:rPr lang="cs-CZ" sz="1400" b="1" i="1" dirty="0">
                <a:effectLst/>
                <a:ea typeface="Calibri" panose="020F0502020204030204" pitchFamily="34" charset="0"/>
              </a:rPr>
              <a:t>Nutno dodat, že překážku </a:t>
            </a:r>
            <a:r>
              <a:rPr lang="cs-CZ" sz="1400" b="1" i="1" dirty="0" err="1">
                <a:effectLst/>
                <a:ea typeface="Calibri" panose="020F0502020204030204" pitchFamily="34" charset="0"/>
              </a:rPr>
              <a:t>rei</a:t>
            </a:r>
            <a:r>
              <a:rPr lang="cs-CZ" sz="1400" b="1" i="1" dirty="0">
                <a:effectLst/>
                <a:ea typeface="Calibri" panose="020F0502020204030204" pitchFamily="34" charset="0"/>
              </a:rPr>
              <a:t> </a:t>
            </a:r>
            <a:r>
              <a:rPr lang="cs-CZ" sz="1400" b="1" i="1" dirty="0" err="1">
                <a:effectLst/>
                <a:ea typeface="Calibri" panose="020F0502020204030204" pitchFamily="34" charset="0"/>
              </a:rPr>
              <a:t>iudicatae</a:t>
            </a:r>
            <a:r>
              <a:rPr lang="cs-CZ" sz="1400" b="1" i="1" dirty="0">
                <a:effectLst/>
                <a:ea typeface="Calibri" panose="020F0502020204030204" pitchFamily="34" charset="0"/>
              </a:rPr>
              <a:t> vytvoří správní rozhodnutí, kterým bylo právo pravomocně přiznáno či povinnost pravomocně uložena, nikoli rozhodnutí negativní, zamítavé.</a:t>
            </a:r>
            <a:r>
              <a:rPr lang="cs-CZ" sz="1400" i="1" dirty="0">
                <a:effectLst/>
                <a:ea typeface="Calibri" panose="020F0502020204030204" pitchFamily="34" charset="0"/>
              </a:rPr>
              <a:t> Rovněž zjištění překážky věci pravomocně rozhodnuté je důvodem zastavení řízení. Ustanovení § 66 správního řádu však na rozdíl od překážky litispendence dle § 48 odst. 1 správního řádu výslovně na překážku </a:t>
            </a:r>
            <a:r>
              <a:rPr lang="cs-CZ" sz="1400" i="1" dirty="0" err="1">
                <a:effectLst/>
                <a:ea typeface="Calibri" panose="020F0502020204030204" pitchFamily="34" charset="0"/>
              </a:rPr>
              <a:t>rei</a:t>
            </a:r>
            <a:r>
              <a:rPr lang="cs-CZ" sz="1400" i="1" dirty="0">
                <a:effectLst/>
                <a:ea typeface="Calibri" panose="020F0502020204030204" pitchFamily="34" charset="0"/>
              </a:rPr>
              <a:t> </a:t>
            </a:r>
            <a:r>
              <a:rPr lang="cs-CZ" sz="1400" i="1" dirty="0" err="1">
                <a:effectLst/>
                <a:ea typeface="Calibri" panose="020F0502020204030204" pitchFamily="34" charset="0"/>
              </a:rPr>
              <a:t>iudicatae</a:t>
            </a:r>
            <a:r>
              <a:rPr lang="cs-CZ" sz="1400" i="1" dirty="0">
                <a:effectLst/>
                <a:ea typeface="Calibri" panose="020F0502020204030204" pitchFamily="34" charset="0"/>
              </a:rPr>
              <a:t> nepamatuje. V úvahu tak připadá zastavení řízení dle § 66 odst. 1 písm. b) správního řádu z důvodu, že jde o žádost zjevně právně nepřípustnou, neboť nelze žádat o právo, které již bylo pravomocně přiznáno (srov. Správní řád, komentář, 4. vydání, autorů Jemelka, Pondělíčková, </a:t>
            </a:r>
            <a:r>
              <a:rPr lang="cs-CZ" sz="1400" i="1" dirty="0" err="1">
                <a:effectLst/>
                <a:ea typeface="Calibri" panose="020F0502020204030204" pitchFamily="34" charset="0"/>
              </a:rPr>
              <a:t>Bohadlo</a:t>
            </a:r>
            <a:r>
              <a:rPr lang="cs-CZ" sz="1400" i="1" dirty="0">
                <a:effectLst/>
                <a:ea typeface="Calibri" panose="020F0502020204030204" pitchFamily="34" charset="0"/>
              </a:rPr>
              <a:t>, C. H. Beck, 2013, str. 227). Případně by bylo zřejmě možné jen obecně odkázat na ustanovení § 66 správního řádu, namísto § 66 odst. 1 písm. b) správního řádu, jak naznačuje rozsudek Nejvyššího správního soudu ze dne 29. 3. 2012, č. j. 4 </a:t>
            </a:r>
            <a:r>
              <a:rPr lang="cs-CZ" sz="1400" i="1" dirty="0" err="1">
                <a:effectLst/>
                <a:ea typeface="Calibri" panose="020F0502020204030204" pitchFamily="34" charset="0"/>
              </a:rPr>
              <a:t>Ads</a:t>
            </a:r>
            <a:r>
              <a:rPr lang="cs-CZ" sz="1400" i="1" dirty="0">
                <a:effectLst/>
                <a:ea typeface="Calibri" panose="020F0502020204030204" pitchFamily="34" charset="0"/>
              </a:rPr>
              <a:t> 165/2011-151 (shodně rozsudek zdejšího soudu ze dne 30. 1. 2017, č. j. 60 Ad 7/2015-49; rozsudky dostupné na </a:t>
            </a:r>
            <a:r>
              <a:rPr lang="cs-CZ" sz="1400" i="1" u="sng" dirty="0">
                <a:solidFill>
                  <a:srgbClr val="0000FF"/>
                </a:solidFill>
                <a:effectLst/>
                <a:ea typeface="Calibri" panose="020F0502020204030204" pitchFamily="34" charset="0"/>
                <a:hlinkClick r:id="rId2"/>
              </a:rPr>
              <a:t>www.nssoud.cz</a:t>
            </a:r>
            <a:r>
              <a:rPr lang="cs-CZ" sz="1400" i="1" dirty="0">
                <a:effectLst/>
                <a:ea typeface="Calibri" panose="020F0502020204030204" pitchFamily="34" charset="0"/>
              </a:rPr>
              <a:t>).“</a:t>
            </a:r>
            <a:endParaRPr lang="cs-CZ" sz="1400" dirty="0">
              <a:effectLst/>
              <a:ea typeface="Calibri" panose="020F0502020204030204" pitchFamily="34" charset="0"/>
            </a:endParaRPr>
          </a:p>
          <a:p>
            <a:pPr lvl="1" algn="just">
              <a:buFont typeface="Wingdings" panose="05000000000000000000" pitchFamily="2" charset="2"/>
              <a:buChar char="§"/>
            </a:pPr>
            <a:r>
              <a:rPr lang="cs-CZ" sz="1400" b="0" dirty="0">
                <a:solidFill>
                  <a:srgbClr val="444444"/>
                </a:solidFill>
                <a:effectLst/>
              </a:rPr>
              <a:t>Rozsudek Nejvyššího správního soudu čj. 8 As 36/2014-68 ze dne 22. 1. 2015: </a:t>
            </a:r>
            <a:r>
              <a:rPr lang="cs-CZ" sz="1400" b="0" i="1" dirty="0">
                <a:solidFill>
                  <a:srgbClr val="444444"/>
                </a:solidFill>
                <a:effectLst/>
              </a:rPr>
              <a:t>„31. Rozhodnutí, které přesně nevymezí průběh </a:t>
            </a:r>
            <a:r>
              <a:rPr lang="cs-CZ" sz="1400" b="0" i="1" dirty="0">
                <a:solidFill>
                  <a:srgbClr val="000000"/>
                </a:solidFill>
                <a:effectLst/>
              </a:rPr>
              <a:t>účelové</a:t>
            </a:r>
            <a:r>
              <a:rPr lang="cs-CZ" sz="1400" b="0" i="1" dirty="0">
                <a:solidFill>
                  <a:srgbClr val="444444"/>
                </a:solidFill>
                <a:effectLst/>
              </a:rPr>
              <a:t> komunikace, jejíž existenci deklaruje, neslouží právní jistotě vlastníků dotčených pozemků, ani uživatelů </a:t>
            </a:r>
            <a:r>
              <a:rPr lang="cs-CZ" sz="1400" b="0" i="1" dirty="0">
                <a:solidFill>
                  <a:srgbClr val="000000"/>
                </a:solidFill>
                <a:effectLst/>
              </a:rPr>
              <a:t>účelové</a:t>
            </a:r>
            <a:r>
              <a:rPr lang="cs-CZ" sz="1400" b="0" i="1" dirty="0">
                <a:solidFill>
                  <a:srgbClr val="444444"/>
                </a:solidFill>
                <a:effectLst/>
              </a:rPr>
              <a:t> komunikace, neboť nebrání budoucím sporům ohledně rozsahu práv a povinností spojených s užíváním této komunikace. Takové rozhodnutí proto ani nemůže představovat překážku věci rozhodnuté.“</a:t>
            </a:r>
            <a:endParaRPr lang="cs-CZ" sz="1400" i="1" dirty="0"/>
          </a:p>
          <a:p>
            <a:pPr lvl="1" algn="just">
              <a:buFont typeface="Wingdings" panose="05000000000000000000" pitchFamily="2" charset="2"/>
              <a:buChar char="§"/>
            </a:pPr>
            <a:r>
              <a:rPr lang="cs-CZ" sz="1200" dirty="0"/>
              <a:t>Právní úprava: § 48 </a:t>
            </a:r>
            <a:r>
              <a:rPr lang="cs-CZ" sz="1200" dirty="0" err="1"/>
              <a:t>SprŘ</a:t>
            </a:r>
            <a:endParaRPr lang="cs-CZ" sz="1200" dirty="0"/>
          </a:p>
          <a:p>
            <a:pPr marL="355600" lvl="1" indent="0" algn="ctr">
              <a:buNone/>
            </a:pPr>
            <a:endParaRPr lang="cs-CZ" sz="1200" b="1" dirty="0"/>
          </a:p>
        </p:txBody>
      </p:sp>
    </p:spTree>
    <p:extLst>
      <p:ext uri="{BB962C8B-B14F-4D97-AF65-F5344CB8AC3E}">
        <p14:creationId xmlns:p14="http://schemas.microsoft.com/office/powerpoint/2010/main" val="411428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Účastníci řízení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21</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6612"/>
            <a:ext cx="10966269" cy="5120641"/>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lvl="1" algn="just">
              <a:lnSpc>
                <a:spcPct val="120000"/>
              </a:lnSpc>
              <a:buFont typeface="Wingdings" panose="05000000000000000000" pitchFamily="2" charset="2"/>
              <a:buChar char="§"/>
            </a:pPr>
            <a:r>
              <a:rPr lang="cs-CZ" sz="4800" dirty="0"/>
              <a:t>Jen osoby s právní subjektivitou (např. ne odbor úřadu nebo výbor společenství vlastníků jednotek).</a:t>
            </a:r>
          </a:p>
          <a:p>
            <a:pPr lvl="1" algn="just">
              <a:lnSpc>
                <a:spcPct val="120000"/>
              </a:lnSpc>
              <a:buFont typeface="Wingdings" panose="05000000000000000000" pitchFamily="2" charset="2"/>
              <a:buChar char="§"/>
            </a:pPr>
            <a:r>
              <a:rPr lang="cs-CZ" sz="4800" dirty="0"/>
              <a:t>FO – plná svéprávnost zletilostí (18 let); </a:t>
            </a:r>
            <a:r>
              <a:rPr lang="cs-CZ" sz="4800" i="1" dirty="0"/>
              <a:t>Má se za to, že každý nezletilý, který nenabyl plné svéprávnosti, je způsobilý k právním jednáním co do povahy přiměřeným rozumové a volní vyspělosti nezletilých jeho věku</a:t>
            </a:r>
            <a:r>
              <a:rPr lang="cs-CZ" sz="4800" dirty="0"/>
              <a:t>. (§ 31 NOZ). Jinak zastupuje zákonný zástupce.</a:t>
            </a:r>
          </a:p>
          <a:p>
            <a:pPr marL="355600" lvl="1" indent="0" algn="just">
              <a:lnSpc>
                <a:spcPct val="120000"/>
              </a:lnSpc>
              <a:buNone/>
            </a:pPr>
            <a:endParaRPr lang="cs-CZ" sz="4800" dirty="0"/>
          </a:p>
          <a:p>
            <a:pPr lvl="1" algn="just">
              <a:lnSpc>
                <a:spcPct val="120000"/>
              </a:lnSpc>
              <a:buFont typeface="Wingdings" panose="05000000000000000000" pitchFamily="2" charset="2"/>
              <a:buChar char="§"/>
            </a:pPr>
            <a:r>
              <a:rPr lang="cs-CZ" sz="4800" dirty="0"/>
              <a:t>PO – vzniká dnem zápisu do veřejného rejstříku, výjimka – vznik ze zákona (§ 126 NOZ); za PO lze jednat i před jejím vznikem (§ 127 NOZ).</a:t>
            </a:r>
          </a:p>
          <a:p>
            <a:pPr lvl="1" algn="just">
              <a:lnSpc>
                <a:spcPct val="120000"/>
              </a:lnSpc>
              <a:buFont typeface="Wingdings" panose="05000000000000000000" pitchFamily="2" charset="2"/>
              <a:buChar char="§"/>
            </a:pPr>
            <a:r>
              <a:rPr lang="cs-CZ" sz="4800" dirty="0"/>
              <a:t>PO – princip materiální publicity veřejného rejstříku: </a:t>
            </a:r>
            <a:r>
              <a:rPr lang="cs-CZ" sz="4800" i="1" dirty="0"/>
              <a:t>Proti osobě, která právně jedná důvěřujíc údaji zapsanému do veřejného rejstříku, nemá ten, jehož se zápis týká, právo namítnout, že zápis neodpovídá skutečnosti</a:t>
            </a:r>
            <a:r>
              <a:rPr lang="cs-CZ" sz="4800" dirty="0"/>
              <a:t>. (§ 121 odst. 1) NOZ).</a:t>
            </a:r>
          </a:p>
          <a:p>
            <a:pPr lvl="1" algn="just">
              <a:lnSpc>
                <a:spcPct val="120000"/>
              </a:lnSpc>
              <a:buFont typeface="Wingdings" panose="05000000000000000000" pitchFamily="2" charset="2"/>
              <a:buChar char="§"/>
            </a:pPr>
            <a:endParaRPr lang="cs-CZ" sz="4800" dirty="0"/>
          </a:p>
          <a:p>
            <a:pPr lvl="1" algn="just">
              <a:lnSpc>
                <a:spcPct val="120000"/>
              </a:lnSpc>
              <a:buFont typeface="Wingdings" panose="05000000000000000000" pitchFamily="2" charset="2"/>
              <a:buChar char="§"/>
            </a:pPr>
            <a:r>
              <a:rPr lang="cs-CZ" sz="4800" dirty="0"/>
              <a:t>Určení účastníků dle </a:t>
            </a:r>
            <a:r>
              <a:rPr lang="cs-CZ" sz="4800" dirty="0" err="1"/>
              <a:t>SprŘ</a:t>
            </a:r>
            <a:r>
              <a:rPr lang="cs-CZ" sz="4800" dirty="0"/>
              <a:t>:</a:t>
            </a:r>
          </a:p>
          <a:p>
            <a:pPr lvl="2" algn="just">
              <a:lnSpc>
                <a:spcPct val="120000"/>
              </a:lnSpc>
              <a:buFont typeface="Wingdings" panose="05000000000000000000" pitchFamily="2" charset="2"/>
              <a:buChar char="§"/>
            </a:pPr>
            <a:r>
              <a:rPr lang="cs-CZ" sz="4800" dirty="0"/>
              <a:t>dle § 27 odst. 1) písm. a) </a:t>
            </a:r>
            <a:r>
              <a:rPr lang="cs-CZ" sz="4800" i="1" dirty="0"/>
              <a:t>„…dotčené osoby, na které se pro společenství práv nebo povinností s žadatelem musí vztahovat rozhodnutí správního orgánu;“ – </a:t>
            </a:r>
            <a:r>
              <a:rPr lang="cs-CZ" sz="4800" dirty="0"/>
              <a:t>např. SJM, spoluvlastnictví věci; ne vždy musí jít o (spolu)žadatele dle </a:t>
            </a:r>
            <a:r>
              <a:rPr lang="cs-CZ" sz="4800" dirty="0" err="1"/>
              <a:t>ust</a:t>
            </a:r>
            <a:r>
              <a:rPr lang="cs-CZ" sz="4800" dirty="0"/>
              <a:t>. § 44 odst. 2) </a:t>
            </a:r>
            <a:r>
              <a:rPr lang="cs-CZ" sz="4800" dirty="0" err="1"/>
              <a:t>SprŔ</a:t>
            </a:r>
            <a:r>
              <a:rPr lang="cs-CZ" sz="4800" dirty="0"/>
              <a:t> – např. nakládání spoluvlastníka se společnou věcí (např. pokud jde o běžnou správu společné věci).  </a:t>
            </a:r>
          </a:p>
          <a:p>
            <a:pPr lvl="1" indent="3175" algn="just">
              <a:lnSpc>
                <a:spcPct val="120000"/>
              </a:lnSpc>
              <a:buFont typeface="Wingdings" panose="05000000000000000000" pitchFamily="2" charset="2"/>
              <a:buChar char="§"/>
            </a:pPr>
            <a:r>
              <a:rPr lang="cs-CZ" sz="4800" dirty="0"/>
              <a:t>       dle § 27 odst. 1) písm. b) – v řízení z moci úřední osoby, které mohou být (přímo) dotčeny na právech rozhodnutím </a:t>
            </a:r>
            <a:r>
              <a:rPr lang="cs-CZ" sz="4800" dirty="0" err="1"/>
              <a:t>SprOrg</a:t>
            </a:r>
            <a:r>
              <a:rPr lang="cs-CZ" sz="4800" dirty="0"/>
              <a:t>. </a:t>
            </a:r>
          </a:p>
          <a:p>
            <a:pPr lvl="1" indent="3175" algn="just">
              <a:lnSpc>
                <a:spcPct val="120000"/>
              </a:lnSpc>
              <a:buFont typeface="Wingdings" panose="05000000000000000000" pitchFamily="2" charset="2"/>
              <a:buChar char="§"/>
            </a:pPr>
            <a:r>
              <a:rPr lang="cs-CZ" sz="4800" dirty="0"/>
              <a:t>       dle § 27 odst. 2)  - osoby, které mohou být rozhodnutím </a:t>
            </a:r>
            <a:r>
              <a:rPr lang="cs-CZ" sz="4800" dirty="0" err="1"/>
              <a:t>SprOrg</a:t>
            </a:r>
            <a:r>
              <a:rPr lang="cs-CZ" sz="4800" dirty="0"/>
              <a:t> přímo dotčeny na právech rozhodnutím – tj. vždy musí existovat možnost přímého dotčení na právech v důsledku rozhodnutí (je podstatné i to, co je předmětem rozhodování); pokud půjde o dotčení na právech zprostředkované, osoba účastníkem řízení není – např. ztráta řidičského oprávnění – spolujezdec musí hledat jiný způsob dopravy – je dotčen na právech, ale ve vztahu k rozhodnutí nepřímo.   	</a:t>
            </a:r>
          </a:p>
          <a:p>
            <a:pPr marL="355600" lvl="1" indent="0" algn="just">
              <a:buNone/>
            </a:pPr>
            <a:endParaRPr lang="cs-CZ" sz="4800" dirty="0"/>
          </a:p>
          <a:p>
            <a:pPr marL="355600" lvl="1" indent="0" algn="just">
              <a:buNone/>
            </a:pPr>
            <a:endParaRPr lang="cs-CZ" sz="48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r>
              <a:rPr lang="cs-CZ" sz="1100" dirty="0"/>
              <a:t>, :</a:t>
            </a:r>
          </a:p>
          <a:p>
            <a:pPr marL="355600" lvl="1" indent="0" algn="ctr">
              <a:buNone/>
            </a:pPr>
            <a:endParaRPr lang="cs-CZ" sz="1200" b="1" dirty="0"/>
          </a:p>
        </p:txBody>
      </p:sp>
    </p:spTree>
    <p:extLst>
      <p:ext uri="{BB962C8B-B14F-4D97-AF65-F5344CB8AC3E}">
        <p14:creationId xmlns:p14="http://schemas.microsoft.com/office/powerpoint/2010/main" val="1587682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Účastníci řízení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22</a:t>
            </a:fld>
            <a:endParaRPr lang="cs-CZ"/>
          </a:p>
        </p:txBody>
      </p:sp>
      <p:sp>
        <p:nvSpPr>
          <p:cNvPr id="8" name="Zástupný obsah 2">
            <a:extLst>
              <a:ext uri="{FF2B5EF4-FFF2-40B4-BE49-F238E27FC236}">
                <a16:creationId xmlns:a16="http://schemas.microsoft.com/office/drawing/2014/main" id="{EB51780B-BDD8-4EEC-9999-905EE8FADD28}"/>
              </a:ext>
            </a:extLst>
          </p:cNvPr>
          <p:cNvSpPr txBox="1">
            <a:spLocks/>
          </p:cNvSpPr>
          <p:nvPr/>
        </p:nvSpPr>
        <p:spPr>
          <a:xfrm>
            <a:off x="470009" y="1166926"/>
            <a:ext cx="11105606" cy="4210782"/>
          </a:xfrm>
          <a:prstGeom prst="rect">
            <a:avLst/>
          </a:prstGeom>
        </p:spPr>
        <p:txBody>
          <a:bodyPr vert="horz" lIns="91440" tIns="45720" rIns="91440" bIns="45720" rtlCol="0">
            <a:normAutofit fontScale="925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0" indent="0">
              <a:buNone/>
            </a:pPr>
            <a:r>
              <a:rPr lang="cs-CZ" sz="1600" dirty="0"/>
              <a:t>Rozsudek NSS </a:t>
            </a:r>
            <a:r>
              <a:rPr lang="pt-BR" sz="1600" dirty="0"/>
              <a:t>7 As 344/2018-35</a:t>
            </a:r>
            <a:r>
              <a:rPr lang="cs-CZ" sz="1600" dirty="0"/>
              <a:t> ze dne</a:t>
            </a:r>
            <a:r>
              <a:rPr lang="pt-BR" sz="1600" dirty="0"/>
              <a:t> 6. 12. 2018</a:t>
            </a:r>
            <a:r>
              <a:rPr lang="cs-CZ" sz="1600" dirty="0"/>
              <a:t>:</a:t>
            </a:r>
          </a:p>
          <a:p>
            <a:pPr marL="0" indent="0" algn="just">
              <a:buNone/>
            </a:pPr>
            <a:r>
              <a:rPr lang="cs-CZ" sz="1600" i="1" dirty="0"/>
              <a:t>„[4]…Stěžovatel je vlastníkem, resp. uživatelem řady nemovitostí (zejména zemědělských pozemků a rodinného domu), které sousedí s komunikací, na které probíhá předmětná sportovní akce. Při minulých ročnících této akce docházelo k opakovanému vstupu a vjezdu osob na jeho pozemky, k poničení a znečištění pozemků, k omezení při seči sena, k hluku, k nebezpečnému překročení rychlosti závodních vozidel, k nehodám atp. S ohledem na intenzitu tohoto dotčení by stěžovatel měl být považován za účastníka řízení.“</a:t>
            </a:r>
          </a:p>
          <a:p>
            <a:pPr marL="0" indent="0" algn="just">
              <a:buNone/>
            </a:pPr>
            <a:r>
              <a:rPr lang="cs-CZ" sz="1600" i="1" dirty="0"/>
              <a:t>„[13] Nejvyšší správní soud se ztotožňuje s argumentací krajského soudu i ve </a:t>
            </a:r>
            <a:r>
              <a:rPr lang="cs-CZ" sz="1600" i="1" dirty="0">
                <a:solidFill>
                  <a:schemeClr val="bg2">
                    <a:lumMod val="10000"/>
                  </a:schemeClr>
                </a:solidFill>
              </a:rPr>
              <a:t>vztahu k </a:t>
            </a:r>
            <a:r>
              <a:rPr lang="cs-CZ" sz="1600" i="1" dirty="0">
                <a:solidFill>
                  <a:schemeClr val="bg2">
                    <a:lumMod val="10000"/>
                  </a:schemeClr>
                </a:solidFill>
                <a:hlinkClick r:id="rId2">
                  <a:extLst>
                    <a:ext uri="{A12FA001-AC4F-418D-AE19-62706E023703}">
                      <ahyp:hlinkClr xmlns:ahyp="http://schemas.microsoft.com/office/drawing/2018/hyperlinkcolor" val="tx"/>
                    </a:ext>
                  </a:extLst>
                </a:hlinkClick>
              </a:rPr>
              <a:t>§ 25 zákona o pozemních komunikacích</a:t>
            </a:r>
            <a:r>
              <a:rPr lang="cs-CZ" sz="1600" i="1" dirty="0">
                <a:solidFill>
                  <a:schemeClr val="bg2">
                    <a:lumMod val="10000"/>
                  </a:schemeClr>
                </a:solidFill>
              </a:rPr>
              <a:t>. I podle jeho názoru z povahy řízení o zvláštním užívání pozemních komunikací vyplývá, že subjektem, u kterého připadá v úvahu účastenství, je vlastník dotčených komunikací (a nikoliv vlastníci sousedních </a:t>
            </a:r>
            <a:r>
              <a:rPr lang="cs-CZ" sz="1600" i="1" dirty="0"/>
              <a:t>pozemků), neboť </a:t>
            </a:r>
            <a:r>
              <a:rPr lang="cs-CZ" sz="1600" b="1" i="1" dirty="0"/>
              <a:t>v tomto zvláštním typu řízení je posuzováno jen a pouze užívání těchto komunikací s ohledem na bezpečnost a plynulost provozu na pozemních komunikacích. Stěžovatel jako vlastník pozemků sousedících s pozemní komunikací proto účastníkem řízení o povolení zvláštního užívání této komunikace není.</a:t>
            </a:r>
          </a:p>
          <a:p>
            <a:pPr marL="0" indent="0" algn="just">
              <a:buNone/>
            </a:pPr>
            <a:r>
              <a:rPr lang="cs-CZ" sz="1600" i="1" dirty="0"/>
              <a:t>[14] K tomu viz rovněž konstantní judikaturu správních soudů, např. rozsudek Krajského soudu v Ústí nad Labem ze dne 28. 5. 2014, č. j. 59 A 59/2013 - 40, podle něhož: „Pouhá skutečnost, že žalobkyně je vlastníkem nemovitostí v sousedství silnice, po níž se měl silniční závod jet, nevedla v projednávané věci k jejímu účastenství ve věci, neboť v řízení o zvláštním užívání silnic není dána ani potencialita přímého dotčení jejích práv. (…). Z povahy řízení o zvláštním užívání pozemních komunikací dále dle soudu vyplývá, že jediným subjektem, u kterého připadá v úvahu účastenství podle </a:t>
            </a:r>
            <a:r>
              <a:rPr lang="cs-CZ" sz="1600" i="1" dirty="0">
                <a:hlinkClick r:id="rId3"/>
              </a:rPr>
              <a:t>§ 27</a:t>
            </a:r>
            <a:r>
              <a:rPr lang="cs-CZ" sz="1600" i="1" dirty="0"/>
              <a:t> odst. 2 správního řádu, je vlastník dotčených pozemní komunikací (…).“</a:t>
            </a:r>
          </a:p>
          <a:p>
            <a:pPr marL="355600" lvl="1" indent="0" algn="just">
              <a:buNone/>
            </a:pPr>
            <a:endParaRPr lang="cs-CZ" sz="22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just">
              <a:buNone/>
            </a:pPr>
            <a:endParaRPr lang="cs-CZ" sz="1100" dirty="0"/>
          </a:p>
          <a:p>
            <a:pPr marL="355600" lvl="1" indent="0" algn="ctr">
              <a:buNone/>
            </a:pPr>
            <a:endParaRPr lang="cs-CZ" sz="1200" b="1" dirty="0"/>
          </a:p>
        </p:txBody>
      </p:sp>
    </p:spTree>
    <p:extLst>
      <p:ext uri="{BB962C8B-B14F-4D97-AF65-F5344CB8AC3E}">
        <p14:creationId xmlns:p14="http://schemas.microsoft.com/office/powerpoint/2010/main" val="171338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Účastníci řízení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23</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266961"/>
            <a:ext cx="10966269" cy="5120641"/>
          </a:xfrm>
          <a:prstGeom prst="rect">
            <a:avLst/>
          </a:prstGeom>
        </p:spPr>
        <p:txBody>
          <a:bodyPr vert="horz" lIns="91440" tIns="45720" rIns="91440" bIns="45720" rtlCol="0">
            <a:normAutofit fontScale="70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cs-CZ" sz="1900" dirty="0"/>
              <a:t>Účastenství dle </a:t>
            </a:r>
            <a:r>
              <a:rPr lang="cs-CZ" sz="1900" dirty="0" err="1"/>
              <a:t>ust</a:t>
            </a:r>
            <a:r>
              <a:rPr lang="cs-CZ" sz="1900" dirty="0"/>
              <a:t>. § 27 odst. 3) </a:t>
            </a:r>
            <a:r>
              <a:rPr lang="cs-CZ" sz="1900" dirty="0" err="1"/>
              <a:t>SprŘ</a:t>
            </a:r>
            <a:r>
              <a:rPr lang="cs-CZ" sz="1900" dirty="0"/>
              <a:t> – pokud zvl. zákon neuvádí jinak, pokud má být (výrokem) rozhodováno o jejich právech/povinnostech, mají postavení účastníků dle </a:t>
            </a:r>
            <a:r>
              <a:rPr lang="cs-CZ" sz="1900" dirty="0" err="1"/>
              <a:t>ust</a:t>
            </a:r>
            <a:r>
              <a:rPr lang="cs-CZ" sz="1900" dirty="0"/>
              <a:t>. § 27 odst. 1) </a:t>
            </a:r>
            <a:r>
              <a:rPr lang="cs-CZ" sz="1900" dirty="0" err="1"/>
              <a:t>SprŘ</a:t>
            </a:r>
            <a:r>
              <a:rPr lang="cs-CZ" sz="1900" dirty="0"/>
              <a:t>; jinak mají postavení dle </a:t>
            </a:r>
            <a:r>
              <a:rPr lang="cs-CZ" sz="1900" dirty="0" err="1"/>
              <a:t>ust</a:t>
            </a:r>
            <a:r>
              <a:rPr lang="cs-CZ" sz="1900" dirty="0"/>
              <a:t>. § 27 odst. 2) </a:t>
            </a:r>
            <a:r>
              <a:rPr lang="cs-CZ" sz="1900" dirty="0" err="1"/>
              <a:t>SprŘ</a:t>
            </a:r>
            <a:r>
              <a:rPr lang="cs-CZ" sz="1900" dirty="0"/>
              <a:t>.</a:t>
            </a:r>
          </a:p>
          <a:p>
            <a:pPr lvl="1" algn="just">
              <a:lnSpc>
                <a:spcPct val="100000"/>
              </a:lnSpc>
              <a:buFont typeface="Wingdings" panose="05000000000000000000" pitchFamily="2" charset="2"/>
              <a:buChar char="§"/>
            </a:pPr>
            <a:endParaRPr lang="cs-CZ" sz="1900" dirty="0"/>
          </a:p>
          <a:p>
            <a:pPr marL="357188" lvl="1" indent="-357188" algn="just">
              <a:buFont typeface="Wingdings" panose="05000000000000000000" pitchFamily="2" charset="2"/>
              <a:buChar char="§"/>
            </a:pPr>
            <a:r>
              <a:rPr lang="cs-CZ" sz="1900" dirty="0"/>
              <a:t>Účastenství v pochybnostech (§ 28 </a:t>
            </a:r>
            <a:r>
              <a:rPr lang="cs-CZ" sz="1900" dirty="0" err="1"/>
              <a:t>SprŘ</a:t>
            </a:r>
            <a:r>
              <a:rPr lang="cs-CZ" sz="1900" dirty="0"/>
              <a:t>) – za účastníka se považuje i ten, kdo tvrdí, že jím je, dokud se neprokáže opak; rozhoduje se usnesením.</a:t>
            </a:r>
          </a:p>
          <a:p>
            <a:pPr marL="355600" lvl="1" indent="0" algn="just">
              <a:buNone/>
            </a:pPr>
            <a:endParaRPr lang="cs-CZ" sz="1900" dirty="0"/>
          </a:p>
          <a:p>
            <a:pPr marL="357188" lvl="1" indent="-357188" algn="just">
              <a:buFont typeface="Wingdings" panose="05000000000000000000" pitchFamily="2" charset="2"/>
              <a:buChar char="§"/>
            </a:pPr>
            <a:r>
              <a:rPr lang="cs-CZ" sz="1900" dirty="0"/>
              <a:t>Právní nástupnictví </a:t>
            </a:r>
          </a:p>
          <a:p>
            <a:pPr marL="355600" lvl="1" indent="0" algn="just">
              <a:buNone/>
            </a:pPr>
            <a:endParaRPr lang="cs-CZ" sz="1900" dirty="0"/>
          </a:p>
          <a:p>
            <a:pPr marL="355600" lvl="1" indent="0" algn="just">
              <a:buNone/>
            </a:pPr>
            <a:r>
              <a:rPr lang="cs-CZ" sz="1900" dirty="0"/>
              <a:t>rozsudek NSS čj. 6 As 196/2015 – 33 ze dne 27. ledna 2016:</a:t>
            </a:r>
          </a:p>
          <a:p>
            <a:pPr marL="355600" lvl="1" indent="0" algn="just">
              <a:buNone/>
            </a:pPr>
            <a:r>
              <a:rPr lang="cs-CZ" sz="1900" i="1" dirty="0"/>
              <a:t>„[15] V průběhu řízení, včetně oněch zjednodušených procesů, stejně jako po jeho skončení, může ovšem ke změně osoby stavebníka dojít podle druhé části definice právním nástupnictvím (jedná se o zvláštní úpravu vůči § 66 odst. 1 písm. f), resp. § 73 odst. 2 správního řádu). Nutné je připustit jak univerzální sukcesi, tj. osoba stavebníka zanikne a veškerá její práva a povinnosti přebírá osoba nástupnická, tak sukcesi singulární, tj. stavebník převede na jinou osobu vlastnické právo k nemovité věci, jež je nebo byla předmětem řízení, typicky ke stavbě, k právu stavby či ke stavební parcele (srov. rozsudek Krajského soudu v Plzni ze dne 31. května 2011 č. j. 57 A 75/2010-91). Druhá část definice má již zjevně materiální povahu – </a:t>
            </a:r>
            <a:r>
              <a:rPr lang="cs-CZ" sz="1900" b="1" i="1" dirty="0"/>
              <a:t>ke změně stavebníka z důvodu právního nástupnictví dochází ze zákona. Není tedy třeba žádného rozhodnutí ze strany stavebního úřadu, ten takovou změnu pouze bere na vědomí po předložení podkladů, jež ji prokazují. Dojde-li k ní v průběhu stavebního řízení, pouze o tom stavební úřad vyrozumí ostatní účastníky daného řízení.</a:t>
            </a:r>
          </a:p>
          <a:p>
            <a:pPr marL="355600" lvl="1" indent="0" algn="just">
              <a:buNone/>
            </a:pPr>
            <a:r>
              <a:rPr lang="cs-CZ" sz="1900" i="1" dirty="0"/>
              <a:t>…</a:t>
            </a:r>
          </a:p>
          <a:p>
            <a:pPr marL="355600" lvl="1" indent="0" algn="just">
              <a:buNone/>
            </a:pPr>
            <a:r>
              <a:rPr lang="cs-CZ" sz="1900" i="1" dirty="0"/>
              <a:t>[18] </a:t>
            </a:r>
            <a:r>
              <a:rPr lang="cs-CZ" sz="1900" b="1" i="1" dirty="0"/>
              <a:t>Nelze tak dojít k jinému závěru, než že veřejné subjektivní právo provést stavbu není vázáno na osobu původního žadatele, ale že čerpat je může kdokoliv.</a:t>
            </a:r>
            <a:r>
              <a:rPr lang="cs-CZ" sz="1900" i="1" dirty="0"/>
              <a:t> Stavba se tedy nestává stavbou nepovolenou jen proto, že ji pro sebe realizuje jiná osoba, než která žádala o stavební povolení, podávala ohlášení, uzavřela veřejnoprávní smlouvu či smlouvu s autorizovaným inspektorem o kontrole projektové dokumentace stavby, příp. než právní nástupce takovéto osoby …“</a:t>
            </a:r>
          </a:p>
          <a:p>
            <a:pPr marL="355600" lvl="1" indent="0" algn="just">
              <a:buNone/>
            </a:pPr>
            <a:endParaRPr lang="cs-CZ" sz="1100" dirty="0"/>
          </a:p>
          <a:p>
            <a:pPr lvl="1" algn="just">
              <a:buFont typeface="Wingdings" panose="05000000000000000000" pitchFamily="2" charset="2"/>
              <a:buChar char="§"/>
            </a:pPr>
            <a:r>
              <a:rPr lang="cs-CZ" sz="1700" dirty="0"/>
              <a:t>Právní úprava, metodika: §§ 27 -  29 </a:t>
            </a:r>
            <a:r>
              <a:rPr lang="cs-CZ" sz="1700" dirty="0" err="1"/>
              <a:t>SprŘ</a:t>
            </a:r>
            <a:endParaRPr lang="cs-CZ" sz="1700" dirty="0"/>
          </a:p>
          <a:p>
            <a:pPr marL="355600" lvl="1" indent="0" algn="just">
              <a:buNone/>
            </a:pPr>
            <a:r>
              <a:rPr lang="cs-CZ" sz="1700" dirty="0"/>
              <a:t>Závěr č. 39 ze zasedání poradního sboru ministra vnitra ke správnímu řádu ze dne 18. 9. 2006 Problematika účastníků řízení dle § 27 odst. 2 správního řádu</a:t>
            </a:r>
          </a:p>
          <a:p>
            <a:pPr marL="355600" lvl="1" indent="0" algn="just">
              <a:buNone/>
            </a:pPr>
            <a:r>
              <a:rPr lang="cs-CZ" sz="1700" dirty="0"/>
              <a:t>Závěr č. 85 ze zasedání poradního sboru ministra vnitra ke správnímu řádu ze dne 14. 12. 2009 Okruh účastníků v řízení o přezkoumání územního plánu</a:t>
            </a:r>
          </a:p>
          <a:p>
            <a:pPr marL="355600" lvl="1" indent="0" algn="just">
              <a:buNone/>
            </a:pPr>
            <a:r>
              <a:rPr lang="cs-CZ" sz="1700" dirty="0"/>
              <a:t>Závěr č. 103 ze zasedání poradního sboru ministra vnitra ke správnímu řádu ze dne 10. 6. 2011 Řízení o odvolání podaném domnělým zástupcem účastníka řízení</a:t>
            </a:r>
            <a:endParaRPr lang="cs-CZ" sz="1700" b="1" dirty="0"/>
          </a:p>
        </p:txBody>
      </p:sp>
    </p:spTree>
    <p:extLst>
      <p:ext uri="{BB962C8B-B14F-4D97-AF65-F5344CB8AC3E}">
        <p14:creationId xmlns:p14="http://schemas.microsoft.com/office/powerpoint/2010/main" val="249555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err="1"/>
              <a:t>Info</a:t>
            </a:r>
            <a:r>
              <a:rPr lang="cs-CZ" dirty="0"/>
              <a:t> o </a:t>
            </a:r>
            <a:r>
              <a:rPr lang="cs-CZ" dirty="0" err="1"/>
              <a:t>podkl</a:t>
            </a:r>
            <a:r>
              <a:rPr lang="cs-CZ" dirty="0"/>
              <a:t>. rozhodnutí/</a:t>
            </a:r>
            <a:r>
              <a:rPr lang="cs-CZ" dirty="0" err="1"/>
              <a:t>nahl</a:t>
            </a:r>
            <a:r>
              <a:rPr lang="cs-CZ" dirty="0"/>
              <a:t>. do spisu, námitky</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24</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04399"/>
            <a:ext cx="10966269" cy="5120641"/>
          </a:xfrm>
          <a:prstGeom prst="rect">
            <a:avLst/>
          </a:prstGeom>
        </p:spPr>
        <p:txBody>
          <a:bodyPr vert="horz" lIns="91440" tIns="45720" rIns="91440" bIns="45720" rtlCol="0">
            <a:normAutofit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1200" b="1" dirty="0"/>
              <a:t>Námitky/návrhy na provedení dokazování</a:t>
            </a:r>
          </a:p>
          <a:p>
            <a:pPr marL="355600" lvl="1" indent="0" algn="ctr">
              <a:buNone/>
            </a:pPr>
            <a:endParaRPr lang="cs-CZ" sz="1200" b="1" dirty="0"/>
          </a:p>
          <a:p>
            <a:pPr lvl="1" algn="just">
              <a:buFont typeface="Wingdings" panose="05000000000000000000" pitchFamily="2" charset="2"/>
              <a:buChar char="§"/>
            </a:pPr>
            <a:r>
              <a:rPr lang="cs-CZ" sz="1200" dirty="0"/>
              <a:t>Dle </a:t>
            </a:r>
            <a:r>
              <a:rPr lang="cs-CZ" sz="1200" dirty="0" err="1"/>
              <a:t>SprŘ</a:t>
            </a:r>
            <a:r>
              <a:rPr lang="cs-CZ" sz="1200" dirty="0"/>
              <a:t> není koncentrační zásada (krom </a:t>
            </a:r>
            <a:r>
              <a:rPr lang="cs-CZ" sz="1200" dirty="0" err="1"/>
              <a:t>ust</a:t>
            </a:r>
            <a:r>
              <a:rPr lang="cs-CZ" sz="1200" dirty="0"/>
              <a:t>. § 82 odst. 4 </a:t>
            </a:r>
            <a:r>
              <a:rPr lang="cs-CZ" sz="1200" dirty="0" err="1"/>
              <a:t>SprŘ</a:t>
            </a:r>
            <a:r>
              <a:rPr lang="cs-CZ" sz="1200" dirty="0"/>
              <a:t>).</a:t>
            </a:r>
          </a:p>
          <a:p>
            <a:pPr lvl="1" algn="just">
              <a:buFont typeface="Wingdings" panose="05000000000000000000" pitchFamily="2" charset="2"/>
              <a:buChar char="§"/>
            </a:pPr>
            <a:r>
              <a:rPr lang="cs-CZ" sz="1200" dirty="0"/>
              <a:t>Pokud </a:t>
            </a:r>
            <a:r>
              <a:rPr lang="cs-CZ" sz="1200" dirty="0" err="1"/>
              <a:t>SprOrg</a:t>
            </a:r>
            <a:r>
              <a:rPr lang="cs-CZ" sz="1200" dirty="0"/>
              <a:t> chce omezit právo na určitý časový úsek, musí svůj postup (usnesení) řádně odůvodnit. </a:t>
            </a:r>
          </a:p>
          <a:p>
            <a:pPr marL="355600" lvl="1" indent="0" algn="ctr">
              <a:buNone/>
            </a:pPr>
            <a:endParaRPr lang="cs-CZ" sz="1200" b="1" dirty="0"/>
          </a:p>
          <a:p>
            <a:pPr marL="355600" lvl="1" indent="0" algn="ctr">
              <a:buNone/>
            </a:pPr>
            <a:r>
              <a:rPr lang="cs-CZ" sz="1200" b="1" dirty="0" err="1"/>
              <a:t>Info</a:t>
            </a:r>
            <a:r>
              <a:rPr lang="cs-CZ" sz="1200" b="1" dirty="0"/>
              <a:t> o shromáždění podkladů pro rozhodnutí</a:t>
            </a:r>
          </a:p>
          <a:p>
            <a:pPr marL="355600" lvl="1" indent="0" algn="ctr">
              <a:buNone/>
            </a:pPr>
            <a:endParaRPr lang="cs-CZ" sz="1200" b="1" dirty="0"/>
          </a:p>
          <a:p>
            <a:pPr lvl="1" algn="just">
              <a:buFont typeface="Wingdings" panose="05000000000000000000" pitchFamily="2" charset="2"/>
              <a:buChar char="§"/>
            </a:pPr>
            <a:r>
              <a:rPr lang="cs-CZ" sz="1200" dirty="0"/>
              <a:t>Proč? Slouží k „rovnosti zbraní“, možnosti účastníka posoudit, jak (a z čeho) bude věc rozhodnuta.</a:t>
            </a:r>
          </a:p>
          <a:p>
            <a:pPr lvl="1" algn="just">
              <a:buFont typeface="Wingdings" panose="05000000000000000000" pitchFamily="2" charset="2"/>
              <a:buChar char="§"/>
            </a:pPr>
            <a:r>
              <a:rPr lang="cs-CZ" sz="1200" dirty="0"/>
              <a:t>Není nutné vůči žadateli, pokud se mu plně vyhovuje, jinak obligatorní vždy. </a:t>
            </a:r>
          </a:p>
          <a:p>
            <a:pPr lvl="1" algn="just">
              <a:buFont typeface="Wingdings" panose="05000000000000000000" pitchFamily="2" charset="2"/>
              <a:buChar char="§"/>
            </a:pPr>
            <a:r>
              <a:rPr lang="cs-CZ" sz="1200" dirty="0"/>
              <a:t>Souvisí s náležitostmi odůvodnění (</a:t>
            </a:r>
            <a:r>
              <a:rPr lang="cs-CZ" sz="1200" dirty="0" err="1"/>
              <a:t>ust</a:t>
            </a:r>
            <a:r>
              <a:rPr lang="cs-CZ" sz="1200" dirty="0"/>
              <a:t>. § 68 odst. 3) </a:t>
            </a:r>
            <a:r>
              <a:rPr lang="cs-CZ" sz="1200" dirty="0" err="1"/>
              <a:t>SprŘ</a:t>
            </a:r>
            <a:r>
              <a:rPr lang="cs-CZ" sz="1200" dirty="0"/>
              <a:t>).</a:t>
            </a:r>
          </a:p>
          <a:p>
            <a:pPr lvl="1" algn="just">
              <a:buFont typeface="Wingdings" panose="05000000000000000000" pitchFamily="2" charset="2"/>
              <a:buChar char="§"/>
            </a:pPr>
            <a:r>
              <a:rPr lang="cs-CZ" sz="1200" dirty="0"/>
              <a:t>Forma – není stanovena (ne usnesením), nutnost ev. uvést v protokolu o úkonu.</a:t>
            </a:r>
          </a:p>
          <a:p>
            <a:pPr lvl="1" algn="just">
              <a:buFont typeface="Wingdings" panose="05000000000000000000" pitchFamily="2" charset="2"/>
              <a:buChar char="§"/>
            </a:pPr>
            <a:r>
              <a:rPr lang="cs-CZ" sz="1200" dirty="0"/>
              <a:t>Příklad: </a:t>
            </a:r>
            <a:r>
              <a:rPr lang="cs-CZ" sz="1200" i="1" dirty="0">
                <a:solidFill>
                  <a:schemeClr val="accent4"/>
                </a:solidFill>
              </a:rPr>
              <a:t>MÚ … vás tímto informuje o tom, že shromáždil podklady pro rozhodnutí věci; k těmto podkladům se můžete vyjádřit do …, poté bude ve věci rozhodnuto</a:t>
            </a:r>
            <a:r>
              <a:rPr lang="cs-CZ" sz="1200" i="1" dirty="0"/>
              <a:t>. X </a:t>
            </a:r>
            <a:r>
              <a:rPr lang="cs-CZ" sz="1200" i="1" dirty="0">
                <a:solidFill>
                  <a:schemeClr val="accent1"/>
                </a:solidFill>
              </a:rPr>
              <a:t>„Do spisu můžete nahlédnout do … po předchozím objednání na …, následně dojde k vydání rozhodnutí.“</a:t>
            </a:r>
          </a:p>
          <a:p>
            <a:pPr marL="355600" lvl="1" indent="0" algn="just">
              <a:buNone/>
            </a:pPr>
            <a:endParaRPr lang="cs-CZ" sz="1200" i="1" dirty="0">
              <a:solidFill>
                <a:schemeClr val="accent1"/>
              </a:solidFill>
            </a:endParaRPr>
          </a:p>
          <a:p>
            <a:pPr marL="355600" lvl="1" indent="0" algn="ctr">
              <a:buNone/>
            </a:pPr>
            <a:r>
              <a:rPr lang="cs-CZ" sz="1200" b="1" dirty="0"/>
              <a:t>Nahlížení do spisu</a:t>
            </a:r>
          </a:p>
          <a:p>
            <a:pPr lvl="1" algn="just">
              <a:buFont typeface="Wingdings" panose="05000000000000000000" pitchFamily="2" charset="2"/>
              <a:buChar char="§"/>
            </a:pPr>
            <a:r>
              <a:rPr lang="cs-CZ" sz="1200" dirty="0"/>
              <a:t>Právo existuje po celou dobu řízení i po jeho skončení.</a:t>
            </a:r>
          </a:p>
          <a:p>
            <a:pPr lvl="1" algn="just">
              <a:buFont typeface="Wingdings" panose="05000000000000000000" pitchFamily="2" charset="2"/>
              <a:buChar char="§"/>
            </a:pPr>
            <a:r>
              <a:rPr lang="cs-CZ" sz="1200" dirty="0"/>
              <a:t>Účastník, zástupce a osoba, která prokáže právní zájem.</a:t>
            </a:r>
          </a:p>
          <a:p>
            <a:pPr lvl="1" algn="just">
              <a:buFont typeface="Wingdings" panose="05000000000000000000" pitchFamily="2" charset="2"/>
              <a:buChar char="§"/>
            </a:pPr>
            <a:r>
              <a:rPr lang="cs-CZ" sz="1200" dirty="0"/>
              <a:t>Požadavek na zaslání kopie ze spisu – obecně není důvod nevyhovět (zásada procesní ekonomie a princip dobré správy).</a:t>
            </a:r>
          </a:p>
          <a:p>
            <a:pPr lvl="1" algn="just">
              <a:buFont typeface="Wingdings" panose="05000000000000000000" pitchFamily="2" charset="2"/>
              <a:buChar char="§"/>
            </a:pPr>
            <a:r>
              <a:rPr lang="cs-CZ" sz="1200" dirty="0"/>
              <a:t>Protokol vč. podpisu nahlížejícího.</a:t>
            </a:r>
          </a:p>
          <a:p>
            <a:pPr marL="355600" lvl="1" indent="0" algn="ctr">
              <a:buNone/>
            </a:pPr>
            <a:endParaRPr lang="cs-CZ" sz="1200" b="1" dirty="0"/>
          </a:p>
          <a:p>
            <a:pPr lvl="1" algn="just">
              <a:buFont typeface="Wingdings" panose="05000000000000000000" pitchFamily="2" charset="2"/>
              <a:buChar char="§"/>
            </a:pPr>
            <a:r>
              <a:rPr lang="cs-CZ" sz="1200" dirty="0"/>
              <a:t>Právní úprava:</a:t>
            </a:r>
          </a:p>
          <a:p>
            <a:pPr marL="357188" lvl="1" indent="357188" algn="just">
              <a:buNone/>
            </a:pPr>
            <a:r>
              <a:rPr lang="cs-CZ" sz="1200" dirty="0"/>
              <a:t>§ 36, § 38 </a:t>
            </a:r>
            <a:r>
              <a:rPr lang="cs-CZ" sz="1200" dirty="0" err="1"/>
              <a:t>SprŘ</a:t>
            </a:r>
            <a:r>
              <a:rPr lang="cs-CZ" sz="1200" dirty="0"/>
              <a:t>  </a:t>
            </a:r>
          </a:p>
          <a:p>
            <a:pPr marL="355600" lvl="1" indent="0" algn="ctr">
              <a:buNone/>
            </a:pPr>
            <a:endParaRPr lang="cs-CZ" sz="1200" b="1" dirty="0"/>
          </a:p>
        </p:txBody>
      </p:sp>
    </p:spTree>
    <p:extLst>
      <p:ext uri="{BB962C8B-B14F-4D97-AF65-F5344CB8AC3E}">
        <p14:creationId xmlns:p14="http://schemas.microsoft.com/office/powerpoint/2010/main" val="134517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25</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04399"/>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p:txBody>
      </p:sp>
      <p:pic>
        <p:nvPicPr>
          <p:cNvPr id="11" name="Obrázek 10">
            <a:extLst>
              <a:ext uri="{FF2B5EF4-FFF2-40B4-BE49-F238E27FC236}">
                <a16:creationId xmlns:a16="http://schemas.microsoft.com/office/drawing/2014/main" id="{D808C2DB-F5E9-4E9E-9E98-CC2E138FDB64}"/>
              </a:ext>
            </a:extLst>
          </p:cNvPr>
          <p:cNvPicPr>
            <a:picLocks noChangeAspect="1"/>
          </p:cNvPicPr>
          <p:nvPr/>
        </p:nvPicPr>
        <p:blipFill>
          <a:blip r:embed="rId2"/>
          <a:stretch>
            <a:fillRect/>
          </a:stretch>
        </p:blipFill>
        <p:spPr>
          <a:xfrm>
            <a:off x="2207063" y="0"/>
            <a:ext cx="8627190" cy="5984191"/>
          </a:xfrm>
          <a:prstGeom prst="rect">
            <a:avLst/>
          </a:prstGeom>
          <a:ln>
            <a:noFill/>
          </a:ln>
          <a:effectLst>
            <a:softEdge rad="112500"/>
          </a:effectLst>
        </p:spPr>
      </p:pic>
    </p:spTree>
    <p:extLst>
      <p:ext uri="{BB962C8B-B14F-4D97-AF65-F5344CB8AC3E}">
        <p14:creationId xmlns:p14="http://schemas.microsoft.com/office/powerpoint/2010/main" val="1981356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26</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04399"/>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endParaRPr lang="cs-CZ" sz="1200" b="1" dirty="0"/>
          </a:p>
        </p:txBody>
      </p:sp>
      <p:pic>
        <p:nvPicPr>
          <p:cNvPr id="7" name="Obrázek 6">
            <a:extLst>
              <a:ext uri="{FF2B5EF4-FFF2-40B4-BE49-F238E27FC236}">
                <a16:creationId xmlns:a16="http://schemas.microsoft.com/office/drawing/2014/main" id="{516E0CAA-0FED-43FD-A219-7AFE0273F1F0}"/>
              </a:ext>
            </a:extLst>
          </p:cNvPr>
          <p:cNvPicPr>
            <a:picLocks noChangeAspect="1"/>
          </p:cNvPicPr>
          <p:nvPr/>
        </p:nvPicPr>
        <p:blipFill>
          <a:blip r:embed="rId2"/>
          <a:stretch>
            <a:fillRect/>
          </a:stretch>
        </p:blipFill>
        <p:spPr>
          <a:xfrm>
            <a:off x="2873829" y="-43543"/>
            <a:ext cx="7229687" cy="6186025"/>
          </a:xfrm>
          <a:prstGeom prst="rect">
            <a:avLst/>
          </a:prstGeom>
          <a:ln>
            <a:noFill/>
          </a:ln>
          <a:effectLst>
            <a:softEdge rad="112500"/>
          </a:effectLst>
        </p:spPr>
      </p:pic>
    </p:spTree>
    <p:extLst>
      <p:ext uri="{BB962C8B-B14F-4D97-AF65-F5344CB8AC3E}">
        <p14:creationId xmlns:p14="http://schemas.microsoft.com/office/powerpoint/2010/main" val="186459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Lhůty k provedení úkonu, </a:t>
            </a:r>
            <a:br>
              <a:rPr lang="cs-CZ" dirty="0"/>
            </a:br>
            <a:r>
              <a:rPr lang="cs-CZ" dirty="0"/>
              <a:t>navrácení v předešlý stav</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27</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fontScale="40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3000" b="1" dirty="0"/>
              <a:t>Lhůta k provedení úkonu</a:t>
            </a:r>
          </a:p>
          <a:p>
            <a:pPr lvl="1" algn="just">
              <a:buFont typeface="Wingdings" panose="05000000000000000000" pitchFamily="2" charset="2"/>
              <a:buChar char="§"/>
            </a:pPr>
            <a:r>
              <a:rPr lang="cs-CZ" sz="3000" dirty="0"/>
              <a:t>Je-li tohoto za potřebí a nestanovuje-li lhůtu zákon.</a:t>
            </a:r>
          </a:p>
          <a:p>
            <a:pPr lvl="1" algn="just">
              <a:buFont typeface="Wingdings" panose="05000000000000000000" pitchFamily="2" charset="2"/>
              <a:buChar char="§"/>
            </a:pPr>
            <a:r>
              <a:rPr lang="cs-CZ" sz="3000" dirty="0"/>
              <a:t>Musí být odůvodněno jak to, proč je vůbec lhůta určována, tak i její délka.</a:t>
            </a:r>
          </a:p>
          <a:p>
            <a:pPr lvl="1" algn="just">
              <a:buFont typeface="Wingdings" panose="05000000000000000000" pitchFamily="2" charset="2"/>
              <a:buChar char="§"/>
            </a:pPr>
            <a:r>
              <a:rPr lang="cs-CZ" sz="3000" dirty="0"/>
              <a:t>V odůvodnění uvádět, co nastane, pokud nedojde  k provedení úkonu ve lhůtě.</a:t>
            </a:r>
          </a:p>
          <a:p>
            <a:pPr lvl="1" algn="just">
              <a:buFont typeface="Wingdings" panose="05000000000000000000" pitchFamily="2" charset="2"/>
              <a:buChar char="§"/>
            </a:pPr>
            <a:r>
              <a:rPr lang="cs-CZ" sz="3000" dirty="0"/>
              <a:t>Prodloužit lhůtu lze jen v případě, že ještě neuplynula; o zamítnutí požadavku se rozhoduje rovněž usnesením  </a:t>
            </a:r>
          </a:p>
          <a:p>
            <a:pPr marL="355600" lvl="1" indent="0" algn="just">
              <a:buNone/>
            </a:pPr>
            <a:endParaRPr lang="cs-CZ" sz="3000" dirty="0"/>
          </a:p>
          <a:p>
            <a:pPr marL="355600" lvl="1" indent="0" algn="just">
              <a:buNone/>
            </a:pPr>
            <a:r>
              <a:rPr lang="cs-CZ" sz="3000" dirty="0"/>
              <a:t>Příklad: výzva k odstranění vad podání (§ 37  </a:t>
            </a:r>
            <a:r>
              <a:rPr lang="cs-CZ" sz="3000" dirty="0" err="1"/>
              <a:t>SprŘ</a:t>
            </a:r>
            <a:r>
              <a:rPr lang="cs-CZ" sz="3000" dirty="0"/>
              <a:t>), výzva k volbě společného zmocněnce (§ 35 </a:t>
            </a:r>
            <a:r>
              <a:rPr lang="cs-CZ" sz="3000" dirty="0" err="1"/>
              <a:t>SprŘ</a:t>
            </a:r>
            <a:r>
              <a:rPr lang="cs-CZ" sz="3000" dirty="0"/>
              <a:t>), výzva k úhradě správního poplatku  </a:t>
            </a:r>
          </a:p>
          <a:p>
            <a:pPr marL="355600" lvl="1" indent="0" algn="just">
              <a:buNone/>
            </a:pPr>
            <a:endParaRPr lang="cs-CZ" sz="3000" dirty="0"/>
          </a:p>
          <a:p>
            <a:pPr marL="355600" lvl="1" indent="0" algn="just">
              <a:buNone/>
            </a:pPr>
            <a:endParaRPr lang="cs-CZ" sz="3000" dirty="0"/>
          </a:p>
          <a:p>
            <a:pPr marL="355600" lvl="1" indent="0" algn="just">
              <a:buNone/>
            </a:pPr>
            <a:endParaRPr lang="cs-CZ" sz="3000" dirty="0"/>
          </a:p>
          <a:p>
            <a:pPr marL="355600" lvl="1" indent="0" algn="ctr">
              <a:buNone/>
            </a:pPr>
            <a:r>
              <a:rPr lang="cs-CZ" sz="3000" b="1" dirty="0"/>
              <a:t>Navrácení v předešlý stav</a:t>
            </a:r>
          </a:p>
          <a:p>
            <a:pPr marL="355600" lvl="1" indent="0" algn="just">
              <a:buNone/>
            </a:pPr>
            <a:endParaRPr lang="cs-CZ" sz="3000" b="1" dirty="0"/>
          </a:p>
          <a:p>
            <a:pPr lvl="1" algn="just">
              <a:buFont typeface="Wingdings" panose="05000000000000000000" pitchFamily="2" charset="2"/>
              <a:buChar char="§"/>
            </a:pPr>
            <a:r>
              <a:rPr lang="cs-CZ" sz="3000" i="1" dirty="0"/>
              <a:t>= prominutí zmeškání úkonu, který je třeba provést nejpozději při ústním jednání nebo v určité lhůtě, nebo povolení zpětvzetí nebo změny obsahu podání, kterou by jinak nebylo možno učinit</a:t>
            </a:r>
            <a:r>
              <a:rPr lang="cs-CZ" sz="3000" dirty="0"/>
              <a:t>.</a:t>
            </a:r>
          </a:p>
          <a:p>
            <a:pPr lvl="1" algn="just">
              <a:lnSpc>
                <a:spcPct val="150000"/>
              </a:lnSpc>
              <a:buFont typeface="Wingdings" panose="05000000000000000000" pitchFamily="2" charset="2"/>
              <a:buChar char="§"/>
            </a:pPr>
            <a:r>
              <a:rPr lang="cs-CZ" sz="3000" dirty="0"/>
              <a:t>Podmínky: 1/ je požádáno, 2/ podatel prokáže, že úkon neučinil z vážných důvodů, které nastaly bez jeho zavinění, 3/ požadavek je uplatněn v 15 dnech ode dne, kdy pominuly důvody, pro které nebyl úkon učiněn, 4/ s požadavkem je spojen úkon, který nebyl učiněn ve lhůtě, 5/ zájem podatele převažuje nad dobrou vírou ostatních účastníků nebo veřejným zájmem.</a:t>
            </a:r>
          </a:p>
          <a:p>
            <a:pPr marL="355600" lvl="1" indent="0" algn="just">
              <a:lnSpc>
                <a:spcPct val="150000"/>
              </a:lnSpc>
              <a:buNone/>
            </a:pPr>
            <a:endParaRPr lang="cs-CZ" sz="3000" dirty="0"/>
          </a:p>
          <a:p>
            <a:pPr marL="355600" lvl="1" indent="0" algn="just">
              <a:lnSpc>
                <a:spcPct val="150000"/>
              </a:lnSpc>
              <a:buNone/>
            </a:pPr>
            <a:endParaRPr lang="cs-CZ" sz="3000" dirty="0"/>
          </a:p>
          <a:p>
            <a:pPr marL="355600" lvl="1" indent="0" algn="just">
              <a:buNone/>
            </a:pPr>
            <a:endParaRPr lang="cs-CZ" sz="1100" dirty="0"/>
          </a:p>
          <a:p>
            <a:pPr marL="355600" lvl="1" indent="0" algn="just">
              <a:buNone/>
            </a:pPr>
            <a:endParaRPr lang="cs-CZ" sz="1100" dirty="0"/>
          </a:p>
          <a:p>
            <a:pPr lvl="1" algn="just">
              <a:buFont typeface="Wingdings" panose="05000000000000000000" pitchFamily="2" charset="2"/>
              <a:buChar char="§"/>
            </a:pPr>
            <a:r>
              <a:rPr lang="cs-CZ" sz="3000" dirty="0"/>
              <a:t>Právní úprava, metodika:</a:t>
            </a:r>
          </a:p>
          <a:p>
            <a:pPr marL="714375" lvl="1" indent="0" algn="just">
              <a:buNone/>
            </a:pPr>
            <a:r>
              <a:rPr lang="cs-CZ" sz="3000" dirty="0"/>
              <a:t>§§ 39, 41 </a:t>
            </a:r>
            <a:r>
              <a:rPr lang="cs-CZ" sz="3000" dirty="0" err="1"/>
              <a:t>SprŘ</a:t>
            </a:r>
            <a:endParaRPr lang="cs-CZ" sz="3000" dirty="0"/>
          </a:p>
        </p:txBody>
      </p:sp>
    </p:spTree>
    <p:extLst>
      <p:ext uri="{BB962C8B-B14F-4D97-AF65-F5344CB8AC3E}">
        <p14:creationId xmlns:p14="http://schemas.microsoft.com/office/powerpoint/2010/main" val="3033250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Omluvy z úkonů </a:t>
            </a:r>
            <a:br>
              <a:rPr lang="cs-CZ" dirty="0"/>
            </a:br>
            <a:r>
              <a:rPr lang="cs-CZ" dirty="0"/>
              <a:t>(požadavek na jiný termín úkonu)</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28</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1200" dirty="0"/>
          </a:p>
          <a:p>
            <a:pPr>
              <a:buFont typeface="Wingdings" panose="05000000000000000000" pitchFamily="2" charset="2"/>
              <a:buChar char="§"/>
            </a:pPr>
            <a:r>
              <a:rPr lang="cs-CZ" sz="1200" dirty="0"/>
              <a:t>Zásady pro řádnou omluvu:</a:t>
            </a:r>
          </a:p>
          <a:p>
            <a:pPr>
              <a:buFont typeface="Wingdings" panose="05000000000000000000" pitchFamily="2" charset="2"/>
              <a:buChar char="§"/>
            </a:pPr>
            <a:r>
              <a:rPr lang="cs-CZ" sz="1200" dirty="0"/>
              <a:t>1/ včasnost 2/ prokázání nemožnosti zúčastnit se úkonu.</a:t>
            </a:r>
          </a:p>
          <a:p>
            <a:pPr>
              <a:buFont typeface="Wingdings" panose="05000000000000000000" pitchFamily="2" charset="2"/>
              <a:buChar char="§"/>
            </a:pPr>
            <a:r>
              <a:rPr lang="cs-CZ" sz="1200" dirty="0"/>
              <a:t>Je přítomnost osoby při úkonu obligatorní?</a:t>
            </a:r>
          </a:p>
          <a:p>
            <a:pPr>
              <a:buFont typeface="Wingdings" panose="05000000000000000000" pitchFamily="2" charset="2"/>
              <a:buChar char="§"/>
            </a:pPr>
            <a:endParaRPr lang="cs-CZ" sz="1200" dirty="0"/>
          </a:p>
          <a:p>
            <a:pPr algn="just">
              <a:buFont typeface="Wingdings" panose="05000000000000000000" pitchFamily="2" charset="2"/>
              <a:buChar char="§"/>
            </a:pPr>
            <a:r>
              <a:rPr lang="cs-CZ" sz="1200" dirty="0"/>
              <a:t>Omluva advokáta - rozsudek NSS </a:t>
            </a:r>
            <a:r>
              <a:rPr lang="cs-CZ" sz="1200" dirty="0" err="1"/>
              <a:t>sp.zn</a:t>
            </a:r>
            <a:r>
              <a:rPr lang="cs-CZ" sz="1200" dirty="0"/>
              <a:t>. 1 As 7/2022 ze dne 12. 05. 2022: </a:t>
            </a:r>
            <a:r>
              <a:rPr lang="cs-CZ" sz="1200" i="1" dirty="0"/>
              <a:t>„[17] Nejvyšší správní soud k tomu ve své judikatuře dále uvedl, že zastupování klienta v rámci advokátní praxe není bez dalšího důvodem, který by správní orgán byl povinen automaticky uznat jako náležitou omluvu. Advokát může řešit kolidující jednání zpravidla substitucí (viz rozsudek ze dne 30. 4. 2014, č. j. 8 As 107/2013 – 46). Obdobný názor zastává také Ústavní soud, podle kterého </a:t>
            </a:r>
            <a:r>
              <a:rPr lang="cs-CZ" sz="1200" b="1" i="1" dirty="0"/>
              <a:t>„časová kolize zástupce mezi zastupováním u různých jednání (procesních úkonů) zpravidla není dostatečně závažným důvodem pro to, aby kterékoli již nařízené jednání (procesní úkon) bylo odročováno</a:t>
            </a:r>
            <a:r>
              <a:rPr lang="cs-CZ" sz="1200" i="1" dirty="0"/>
              <a:t>, neboť je na samotném zástupci, aby – bez újmy na procesním postavení a zájmech zastupovaného – nastalou kolizi podle své vůle a výběru řešil substitucí (§§ 16, 26 odst. 1 zák. č. 85/1996 Sb., o advokacii)“ (nález ze dne 12. 6. 1997, </a:t>
            </a:r>
            <a:r>
              <a:rPr lang="cs-CZ" sz="1200" i="1" dirty="0" err="1"/>
              <a:t>sp</a:t>
            </a:r>
            <a:r>
              <a:rPr lang="cs-CZ" sz="1200" i="1" dirty="0"/>
              <a:t>. zn. III ÚS 68/97, obdobně např. usnesení ze dne 19. 11. 2002, </a:t>
            </a:r>
            <a:r>
              <a:rPr lang="cs-CZ" sz="1200" i="1" dirty="0" err="1"/>
              <a:t>sp</a:t>
            </a:r>
            <a:r>
              <a:rPr lang="cs-CZ" sz="1200" i="1" dirty="0"/>
              <a:t>. zn. II. ÚS 100/02, nebo ze dne 5. 1. 2012, </a:t>
            </a:r>
            <a:r>
              <a:rPr lang="cs-CZ" sz="1200" i="1" dirty="0" err="1"/>
              <a:t>sp</a:t>
            </a:r>
            <a:r>
              <a:rPr lang="cs-CZ" sz="1200" i="1" dirty="0"/>
              <a:t>. zn. III. ÚS 3736/11).“ </a:t>
            </a:r>
          </a:p>
          <a:p>
            <a:pPr marL="355600" lvl="1" indent="0" algn="just">
              <a:lnSpc>
                <a:spcPct val="150000"/>
              </a:lnSpc>
              <a:buNone/>
            </a:pPr>
            <a:endParaRPr lang="cs-CZ" sz="1200" dirty="0"/>
          </a:p>
          <a:p>
            <a:pPr marL="355600" lvl="1" indent="0" algn="just">
              <a:buNone/>
            </a:pPr>
            <a:endParaRPr lang="cs-CZ" sz="1200" dirty="0"/>
          </a:p>
          <a:p>
            <a:pPr marL="355600" lvl="1" indent="0" algn="just">
              <a:buNone/>
            </a:pPr>
            <a:endParaRPr lang="cs-CZ" sz="1200" dirty="0"/>
          </a:p>
        </p:txBody>
      </p:sp>
    </p:spTree>
    <p:extLst>
      <p:ext uri="{BB962C8B-B14F-4D97-AF65-F5344CB8AC3E}">
        <p14:creationId xmlns:p14="http://schemas.microsoft.com/office/powerpoint/2010/main" val="3779990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29</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1200" dirty="0"/>
          </a:p>
          <a:p>
            <a:pPr>
              <a:buFont typeface="Wingdings" panose="05000000000000000000" pitchFamily="2" charset="2"/>
              <a:buChar char="§"/>
            </a:pPr>
            <a:r>
              <a:rPr lang="cs-CZ" sz="1200" dirty="0"/>
              <a:t>Zásady pro řádnou omluvu:</a:t>
            </a:r>
          </a:p>
          <a:p>
            <a:pPr>
              <a:buFont typeface="Wingdings" panose="05000000000000000000" pitchFamily="2" charset="2"/>
              <a:buChar char="§"/>
            </a:pPr>
            <a:endParaRPr lang="cs-CZ" sz="1200" dirty="0"/>
          </a:p>
          <a:p>
            <a:pPr>
              <a:buFont typeface="Wingdings" panose="05000000000000000000" pitchFamily="2" charset="2"/>
              <a:buChar char="§"/>
            </a:pPr>
            <a:r>
              <a:rPr lang="cs-CZ" sz="1200" dirty="0"/>
              <a:t>Je přítomnost osoby při úkonu obligatorní?</a:t>
            </a:r>
          </a:p>
          <a:p>
            <a:pPr>
              <a:buFont typeface="Wingdings" panose="05000000000000000000" pitchFamily="2" charset="2"/>
              <a:buChar char="§"/>
            </a:pPr>
            <a:endParaRPr lang="cs-CZ" sz="1200" dirty="0"/>
          </a:p>
          <a:p>
            <a:pPr>
              <a:buFont typeface="Wingdings" panose="05000000000000000000" pitchFamily="2" charset="2"/>
              <a:buChar char="§"/>
            </a:pPr>
            <a:r>
              <a:rPr lang="cs-CZ" sz="1200" dirty="0"/>
              <a:t>Omluva advokáta - rozsudek NSS </a:t>
            </a:r>
            <a:r>
              <a:rPr lang="cs-CZ" sz="1200" dirty="0" err="1"/>
              <a:t>sp.zn</a:t>
            </a:r>
            <a:r>
              <a:rPr lang="cs-CZ" sz="1200" dirty="0"/>
              <a:t>. 1 As 7/2022 ze dne 12. 05. 2022: </a:t>
            </a:r>
            <a:r>
              <a:rPr lang="cs-CZ" sz="1200" i="1" dirty="0"/>
              <a:t>„[17] Nejvyšší správní soud k tomu ve své judikatuře dále uvedl, že zastupování klienta v rámci advokátní praxe není bez dalšího důvodem, který by správní orgán byl povinen automaticky uznat jako náležitou omluvu. Advokát může řešit kolidující jednání zpravidla substitucí (viz rozsudek ze dne 30. 4. 2014, č. j. 8 As 107/2013 – 46). Obdobný názor zastává také Ústavní soud, podle kterého „časová kolize zástupce mezi zastupováním u různých jednání (procesních úkonů) zpravidla není dostatečně závažným důvodem pro to, aby kterékoli již nařízené jednání (procesní úkon) bylo odročováno, neboť je na samotném zástupci, aby – bez újmy na procesním postavení a zájmech zastupovaného – nastalou kolizi podle své vůle a výběru řešil substitucí (§§ 16, 26 odst. 1 zák. č. 85/1996 Sb., o advokacii)“ (nález ze dne 12. 6. 1997, </a:t>
            </a:r>
            <a:r>
              <a:rPr lang="cs-CZ" sz="1200" i="1" dirty="0" err="1"/>
              <a:t>sp</a:t>
            </a:r>
            <a:r>
              <a:rPr lang="cs-CZ" sz="1200" i="1" dirty="0"/>
              <a:t>. zn. III ÚS 68/97, obdobně např. usnesení ze dne 19. 11. 2002, </a:t>
            </a:r>
            <a:r>
              <a:rPr lang="cs-CZ" sz="1200" i="1" dirty="0" err="1"/>
              <a:t>sp</a:t>
            </a:r>
            <a:r>
              <a:rPr lang="cs-CZ" sz="1200" i="1" dirty="0"/>
              <a:t>. zn. II. ÚS 100/02, nebo ze dne 5. 1. 2012, </a:t>
            </a:r>
            <a:r>
              <a:rPr lang="cs-CZ" sz="1200" i="1" dirty="0" err="1"/>
              <a:t>sp</a:t>
            </a:r>
            <a:r>
              <a:rPr lang="cs-CZ" sz="1200" i="1" dirty="0"/>
              <a:t>. zn. III. ÚS 3736/11).“ </a:t>
            </a:r>
          </a:p>
          <a:p>
            <a:pPr marL="355600" lvl="1" indent="0" algn="just">
              <a:lnSpc>
                <a:spcPct val="150000"/>
              </a:lnSpc>
              <a:buNone/>
            </a:pPr>
            <a:endParaRPr lang="cs-CZ" sz="1200" dirty="0"/>
          </a:p>
          <a:p>
            <a:pPr marL="355600" lvl="1" indent="0" algn="just">
              <a:buNone/>
            </a:pPr>
            <a:endParaRPr lang="cs-CZ" sz="1200" dirty="0"/>
          </a:p>
          <a:p>
            <a:pPr marL="355600" lvl="1" indent="0" algn="just">
              <a:buNone/>
            </a:pPr>
            <a:endParaRPr lang="cs-CZ" sz="1200" dirty="0"/>
          </a:p>
          <a:p>
            <a:pPr marL="355600" lvl="1" indent="0" algn="just">
              <a:buNone/>
            </a:pPr>
            <a:r>
              <a:rPr lang="cs-CZ" sz="1200" dirty="0"/>
              <a:t>Právní úprava, metodika:</a:t>
            </a:r>
          </a:p>
          <a:p>
            <a:pPr marL="355600" lvl="1" indent="0" algn="just">
              <a:buNone/>
            </a:pPr>
            <a:r>
              <a:rPr lang="cs-CZ" sz="1200" dirty="0"/>
              <a:t>§§ 39, 41 </a:t>
            </a:r>
            <a:r>
              <a:rPr lang="cs-CZ" sz="1200" dirty="0" err="1"/>
              <a:t>SprŘ</a:t>
            </a:r>
            <a:endParaRPr lang="cs-CZ" sz="1200" dirty="0"/>
          </a:p>
        </p:txBody>
      </p:sp>
      <p:pic>
        <p:nvPicPr>
          <p:cNvPr id="8" name="Obrázek 7">
            <a:extLst>
              <a:ext uri="{FF2B5EF4-FFF2-40B4-BE49-F238E27FC236}">
                <a16:creationId xmlns:a16="http://schemas.microsoft.com/office/drawing/2014/main" id="{774CD66F-BEE0-45FA-B906-C8E3D9BD7764}"/>
              </a:ext>
            </a:extLst>
          </p:cNvPr>
          <p:cNvPicPr>
            <a:picLocks noChangeAspect="1"/>
          </p:cNvPicPr>
          <p:nvPr/>
        </p:nvPicPr>
        <p:blipFill>
          <a:blip r:embed="rId2"/>
          <a:stretch>
            <a:fillRect/>
          </a:stretch>
        </p:blipFill>
        <p:spPr>
          <a:xfrm>
            <a:off x="165463" y="227478"/>
            <a:ext cx="11861074" cy="5259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4961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Vedení řízení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990600" y="1123406"/>
            <a:ext cx="10515600" cy="4653509"/>
          </a:xfrm>
          <a:prstGeom prst="rect">
            <a:avLst/>
          </a:prstGeom>
        </p:spPr>
        <p:txBody>
          <a:bodyPr vert="horz" lIns="91440" tIns="45720" rIns="91440" bIns="45720" rtlCol="0">
            <a:normAutofit fontScale="475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0" indent="0" algn="ctr">
              <a:buNone/>
            </a:pPr>
            <a:r>
              <a:rPr lang="pl-PL" sz="2500" b="1" dirty="0"/>
              <a:t>Zásada písemnosti</a:t>
            </a:r>
          </a:p>
          <a:p>
            <a:pPr>
              <a:lnSpc>
                <a:spcPct val="120000"/>
              </a:lnSpc>
              <a:buFont typeface="Wingdings" panose="05000000000000000000" pitchFamily="2" charset="2"/>
              <a:buChar char="§"/>
            </a:pPr>
            <a:r>
              <a:rPr lang="cs-CZ" sz="2500" dirty="0"/>
              <a:t>Úkony v řízení se provádí zpravidla písemně; pokud nikoli, je povinností o nich sepsat protokol – půjde zpravidla o ústní jednání, ústní podání, výslech svědka, důkaz listinou, ohledáním, podstatný telefonický hovor v souvislosti s řízením atd. </a:t>
            </a:r>
          </a:p>
          <a:p>
            <a:pPr>
              <a:lnSpc>
                <a:spcPct val="120000"/>
              </a:lnSpc>
              <a:buFont typeface="Wingdings" panose="05000000000000000000" pitchFamily="2" charset="2"/>
              <a:buChar char="§"/>
            </a:pPr>
            <a:r>
              <a:rPr lang="pl-PL" sz="2500" dirty="0"/>
              <a:t>Ústně vyhlašované rozhodnutí/usnesení – např. vykázání z místa konání úkonu.</a:t>
            </a:r>
          </a:p>
          <a:p>
            <a:pPr>
              <a:lnSpc>
                <a:spcPct val="120000"/>
              </a:lnSpc>
              <a:buFont typeface="Wingdings" panose="05000000000000000000" pitchFamily="2" charset="2"/>
              <a:buChar char="§"/>
            </a:pPr>
            <a:endParaRPr lang="pl-PL" sz="2500" dirty="0"/>
          </a:p>
          <a:p>
            <a:pPr marL="0" indent="0" algn="ctr">
              <a:lnSpc>
                <a:spcPct val="120000"/>
              </a:lnSpc>
              <a:buNone/>
            </a:pPr>
            <a:r>
              <a:rPr lang="pl-PL" sz="2500" b="1" dirty="0"/>
              <a:t>Jednací jazyk</a:t>
            </a:r>
          </a:p>
          <a:p>
            <a:pPr>
              <a:lnSpc>
                <a:spcPct val="120000"/>
              </a:lnSpc>
              <a:buFont typeface="Wingdings" panose="05000000000000000000" pitchFamily="2" charset="2"/>
              <a:buChar char="§"/>
            </a:pPr>
            <a:r>
              <a:rPr lang="pl-PL" sz="2500" dirty="0"/>
              <a:t>Lze činit podání i ve slovenštině, příp. občan ČR v jazyce národnostní menšiny, která dlouhodobě a tradičně žije na území ČR.</a:t>
            </a:r>
          </a:p>
          <a:p>
            <a:pPr>
              <a:lnSpc>
                <a:spcPct val="120000"/>
              </a:lnSpc>
              <a:buFont typeface="Wingdings" panose="05000000000000000000" pitchFamily="2" charset="2"/>
              <a:buChar char="§"/>
            </a:pPr>
            <a:r>
              <a:rPr lang="pl-PL" sz="2500" dirty="0"/>
              <a:t>Písemnosti v jiném jazyce musí být doloženy v originále a úředně ověřeném překladu (SprOrg může sdělit, že uvedené nevyžaduje).</a:t>
            </a:r>
          </a:p>
          <a:p>
            <a:pPr>
              <a:lnSpc>
                <a:spcPct val="120000"/>
              </a:lnSpc>
              <a:buFont typeface="Wingdings" panose="05000000000000000000" pitchFamily="2" charset="2"/>
              <a:buChar char="§"/>
            </a:pPr>
            <a:r>
              <a:rPr lang="pl-PL" sz="2500" dirty="0"/>
              <a:t>Právo na tlumočníka - v řízení o správním deliktu má účastník řízení na základě čl. 6 odst. 3 písm. e) Evropské úmluvy o lidských právech a základních svobodách právo na to, aby mu za podmínek § 16 odst. 3 a 4 SprŘ správní orgán ustanovil tlumočníka na své náklady</a:t>
            </a:r>
            <a:r>
              <a:rPr lang="pl-PL" sz="1400" dirty="0"/>
              <a:t>.</a:t>
            </a:r>
          </a:p>
          <a:p>
            <a:pPr>
              <a:buFont typeface="Wingdings" panose="05000000000000000000" pitchFamily="2" charset="2"/>
              <a:buChar char="§"/>
            </a:pPr>
            <a:endParaRPr lang="pl-PL" sz="1400" dirty="0"/>
          </a:p>
          <a:p>
            <a:pPr>
              <a:buFont typeface="Wingdings" panose="05000000000000000000" pitchFamily="2" charset="2"/>
              <a:buChar char="§"/>
            </a:pPr>
            <a:endParaRPr lang="pl-PL" sz="1400" dirty="0"/>
          </a:p>
          <a:p>
            <a:pPr>
              <a:buFont typeface="Wingdings" panose="05000000000000000000" pitchFamily="2" charset="2"/>
              <a:buChar char="§"/>
            </a:pPr>
            <a:endParaRPr lang="pl-PL" sz="1400" dirty="0"/>
          </a:p>
          <a:p>
            <a:pPr>
              <a:buFont typeface="Wingdings" panose="05000000000000000000" pitchFamily="2" charset="2"/>
              <a:buChar char="§"/>
            </a:pPr>
            <a:endParaRPr lang="pl-PL" sz="1400" dirty="0"/>
          </a:p>
          <a:p>
            <a:pPr>
              <a:buFont typeface="Wingdings" panose="05000000000000000000" pitchFamily="2" charset="2"/>
              <a:buChar char="§"/>
            </a:pPr>
            <a:r>
              <a:rPr lang="cs-CZ" sz="2500" dirty="0"/>
              <a:t>Právní úprava:</a:t>
            </a:r>
          </a:p>
          <a:p>
            <a:pPr marL="0" indent="0">
              <a:buNone/>
            </a:pPr>
            <a:r>
              <a:rPr lang="cs-CZ" sz="2500" dirty="0"/>
              <a:t>         </a:t>
            </a:r>
            <a:r>
              <a:rPr lang="cs-CZ" sz="2500" dirty="0" err="1"/>
              <a:t>ust</a:t>
            </a:r>
            <a:r>
              <a:rPr lang="cs-CZ" sz="2500" dirty="0"/>
              <a:t>. § 15 odst. 1), § 16,  § 18 odst. 1) </a:t>
            </a:r>
            <a:r>
              <a:rPr lang="cs-CZ" sz="2500" dirty="0" err="1"/>
              <a:t>SprŘ</a:t>
            </a:r>
            <a:r>
              <a:rPr lang="cs-CZ" sz="2500" dirty="0"/>
              <a:t>; </a:t>
            </a:r>
            <a:r>
              <a:rPr lang="cs-CZ" sz="2500" dirty="0" err="1"/>
              <a:t>ust</a:t>
            </a:r>
            <a:r>
              <a:rPr lang="cs-CZ" sz="2500" dirty="0"/>
              <a:t>. 18 odst. 2), 3) </a:t>
            </a:r>
            <a:r>
              <a:rPr lang="cs-CZ" sz="2500" dirty="0" err="1"/>
              <a:t>SprŘ</a:t>
            </a:r>
            <a:r>
              <a:rPr lang="cs-CZ" sz="2500" dirty="0"/>
              <a:t>; § 63 odst. 1) </a:t>
            </a:r>
            <a:r>
              <a:rPr lang="cs-CZ" sz="2500" dirty="0" err="1"/>
              <a:t>SprŘ</a:t>
            </a:r>
            <a:endParaRPr lang="pl-PL" sz="2500" dirty="0"/>
          </a:p>
          <a:p>
            <a:pPr lvl="1">
              <a:buFont typeface="Wingdings" panose="05000000000000000000" pitchFamily="2" charset="2"/>
              <a:buChar char="§"/>
            </a:pPr>
            <a:endParaRPr lang="cs-CZ" dirty="0"/>
          </a:p>
        </p:txBody>
      </p:sp>
    </p:spTree>
    <p:extLst>
      <p:ext uri="{BB962C8B-B14F-4D97-AF65-F5344CB8AC3E}">
        <p14:creationId xmlns:p14="http://schemas.microsoft.com/office/powerpoint/2010/main" val="2346310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Lhůty k provedení úkonu, </a:t>
            </a:r>
            <a:br>
              <a:rPr lang="cs-CZ" dirty="0"/>
            </a:br>
            <a:r>
              <a:rPr lang="cs-CZ" dirty="0"/>
              <a:t>navrácení v předešlý stav</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30</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200" b="1" dirty="0"/>
          </a:p>
          <a:p>
            <a:pPr lvl="1" algn="just">
              <a:lnSpc>
                <a:spcPct val="150000"/>
              </a:lnSpc>
              <a:buFont typeface="Wingdings" panose="05000000000000000000" pitchFamily="2" charset="2"/>
              <a:buChar char="§"/>
            </a:pPr>
            <a:r>
              <a:rPr lang="cs-CZ" sz="1200" dirty="0"/>
              <a:t>Co jsou závažné důvody? </a:t>
            </a:r>
          </a:p>
          <a:p>
            <a:pPr marL="0" lvl="1" indent="0" algn="just">
              <a:lnSpc>
                <a:spcPct val="150000"/>
              </a:lnSpc>
              <a:buNone/>
            </a:pPr>
            <a:r>
              <a:rPr lang="cs-CZ" sz="1200" dirty="0"/>
              <a:t>Rozsudek NSS čj. 8 </a:t>
            </a:r>
            <a:r>
              <a:rPr lang="cs-CZ" sz="1200" dirty="0" err="1"/>
              <a:t>Azs</a:t>
            </a:r>
            <a:r>
              <a:rPr lang="cs-CZ" sz="1200" dirty="0"/>
              <a:t> 57/2016-36 ze dne 26. 10. 2016:</a:t>
            </a:r>
          </a:p>
          <a:p>
            <a:pPr marL="0" lvl="1" indent="0" algn="just">
              <a:lnSpc>
                <a:spcPct val="150000"/>
              </a:lnSpc>
              <a:buNone/>
            </a:pPr>
            <a:r>
              <a:rPr lang="cs-CZ" sz="1200" b="0" i="1" dirty="0">
                <a:solidFill>
                  <a:srgbClr val="444444"/>
                </a:solidFill>
                <a:effectLst/>
              </a:rPr>
              <a:t>„[17] …Objektivní povaha „závažného důvodu“ vyplývá z toho, že jej účastník neplánoval a nastal bez možnosti jeho ovlivnění účastníkem. „Závažným důvodem“ </a:t>
            </a:r>
            <a:r>
              <a:rPr lang="cs-CZ" sz="1200" b="1" i="1" dirty="0">
                <a:solidFill>
                  <a:srgbClr val="444444"/>
                </a:solidFill>
                <a:effectLst/>
              </a:rPr>
              <a:t>je tedy skutečnost nahodilá, mimořádná, nikoliv závislá na vůli účastníka</a:t>
            </a:r>
            <a:r>
              <a:rPr lang="cs-CZ" sz="1200" b="0" i="1" dirty="0">
                <a:solidFill>
                  <a:srgbClr val="444444"/>
                </a:solidFill>
                <a:effectLst/>
              </a:rPr>
              <a:t>. …“</a:t>
            </a:r>
          </a:p>
          <a:p>
            <a:pPr marL="0" indent="0" algn="just" fontAlgn="ctr">
              <a:buNone/>
            </a:pPr>
            <a:r>
              <a:rPr lang="cs-CZ" sz="1200" b="0" i="1" dirty="0">
                <a:solidFill>
                  <a:srgbClr val="444444"/>
                </a:solidFill>
                <a:effectLst/>
              </a:rPr>
              <a:t>[19] Navíc tvrzenou cestu do zahraničí nelze bez dalšího považovat za objektivní skutečnost, která nastala bez stěžovatelova zavinění. Stěžovatel věděl, že ministerstvo vede na základě jeho žádosti správní řízení o prodloužení doby platnosti povolení k dlouhodobému pobytu. Za tohoto stavu tedy mohl a měl předpokládat, že ministerstvo v době jeho zahraniční cesty může vydat rozhodnutí, které mu bude doručovat. Stěžovatel přitom ani v náznaku netvrdil, že nutnost uskutečnit zahraniční cestu vyvstala mimořádně, aniž ji předem plánoval. Důkazem z opaku lze dovodit, že </a:t>
            </a:r>
            <a:r>
              <a:rPr lang="cs-CZ" sz="1200" b="1" i="1" dirty="0">
                <a:solidFill>
                  <a:srgbClr val="444444"/>
                </a:solidFill>
                <a:effectLst/>
              </a:rPr>
              <a:t>stěžovatel v předstihu věděl, že se nebude po určitou (stěžovatelem ani netvrzenou) dobu, zdržovat v místě svého pobytu, a nebude si tedy moci přebírat doručované písemnosti</a:t>
            </a:r>
            <a:r>
              <a:rPr lang="cs-CZ" sz="1200" b="0" i="1" dirty="0">
                <a:solidFill>
                  <a:srgbClr val="444444"/>
                </a:solidFill>
                <a:effectLst/>
              </a:rPr>
              <a:t>. V takovém případě musel být srozuměn i s důsledky, které z uvedeného vyplývaly. Mezi jinými s nemožností seznámit se s obsahem doručované zásilky a s nemožností bránit se včas správnímu rozhodnutí, které je v jeho neprospěch. I ve stěžovatelově případě se plně uplatní zásada </a:t>
            </a:r>
            <a:r>
              <a:rPr lang="cs-CZ" sz="1200" b="0" i="1" dirty="0" err="1">
                <a:solidFill>
                  <a:srgbClr val="444444"/>
                </a:solidFill>
                <a:effectLst/>
              </a:rPr>
              <a:t>vigilantibus</a:t>
            </a:r>
            <a:r>
              <a:rPr lang="cs-CZ" sz="1200" b="0" i="1" dirty="0">
                <a:solidFill>
                  <a:srgbClr val="444444"/>
                </a:solidFill>
                <a:effectLst/>
              </a:rPr>
              <a:t> </a:t>
            </a:r>
            <a:r>
              <a:rPr lang="cs-CZ" sz="1200" b="0" i="1" dirty="0" err="1">
                <a:solidFill>
                  <a:srgbClr val="444444"/>
                </a:solidFill>
                <a:effectLst/>
              </a:rPr>
              <a:t>iura</a:t>
            </a:r>
            <a:r>
              <a:rPr lang="cs-CZ" sz="1200" b="0" i="1" dirty="0">
                <a:solidFill>
                  <a:srgbClr val="444444"/>
                </a:solidFill>
                <a:effectLst/>
              </a:rPr>
              <a:t> (práva patří bdělým), které stěžovatel nedostál, neboť si nepočínal dostatečně obezřetně při uspořádání svých poměrů (dočasné změně místa svého pobytu).</a:t>
            </a:r>
          </a:p>
          <a:p>
            <a:pPr marL="0" indent="0" algn="just" fontAlgn="ctr">
              <a:buNone/>
            </a:pPr>
            <a:r>
              <a:rPr lang="cs-CZ" sz="1200" b="0" i="1" dirty="0">
                <a:solidFill>
                  <a:srgbClr val="444444"/>
                </a:solidFill>
                <a:effectLst/>
              </a:rPr>
              <a:t>[20] Městský soud, ve shodě s žalovanou, správně vyhodnotil, že </a:t>
            </a:r>
            <a:r>
              <a:rPr lang="cs-CZ" sz="1200" b="1" i="1" dirty="0">
                <a:solidFill>
                  <a:srgbClr val="444444"/>
                </a:solidFill>
                <a:effectLst/>
              </a:rPr>
              <a:t>pouhá dočasná nepřítomnost účastníka řízení v místě doručování znamenající nemožnost dozvědět se o vydání správního rozhodnutí, není sama o sobě dostatečným důvodem pro prominutí </a:t>
            </a:r>
            <a:r>
              <a:rPr lang="cs-CZ" sz="1200" b="1" i="1" dirty="0">
                <a:solidFill>
                  <a:srgbClr val="000000"/>
                </a:solidFill>
                <a:effectLst/>
              </a:rPr>
              <a:t>zmeškání</a:t>
            </a:r>
            <a:r>
              <a:rPr lang="cs-CZ" sz="1200" b="1" i="1" dirty="0">
                <a:solidFill>
                  <a:srgbClr val="444444"/>
                </a:solidFill>
                <a:effectLst/>
              </a:rPr>
              <a:t> úkonu. </a:t>
            </a:r>
            <a:r>
              <a:rPr lang="cs-CZ" sz="1200" b="0" i="1" dirty="0">
                <a:solidFill>
                  <a:srgbClr val="444444"/>
                </a:solidFill>
                <a:effectLst/>
              </a:rPr>
              <a:t>Závěru, že ve stěžovatelově případě nebyly podmínky pro prominutí </a:t>
            </a:r>
            <a:r>
              <a:rPr lang="cs-CZ" sz="1200" b="0" i="1" dirty="0">
                <a:solidFill>
                  <a:srgbClr val="000000"/>
                </a:solidFill>
                <a:effectLst/>
              </a:rPr>
              <a:t>zmeškání</a:t>
            </a:r>
            <a:r>
              <a:rPr lang="cs-CZ" sz="1200" b="0" i="1" dirty="0">
                <a:solidFill>
                  <a:srgbClr val="444444"/>
                </a:solidFill>
                <a:effectLst/>
              </a:rPr>
              <a:t> úkonu naplněny, přitakává i Nejvyšší správní soud. Vzhledem k tomu, že žalovaná neprominula stěžovateli </a:t>
            </a:r>
            <a:r>
              <a:rPr lang="cs-CZ" sz="1200" b="0" i="1" dirty="0">
                <a:solidFill>
                  <a:srgbClr val="000000"/>
                </a:solidFill>
                <a:effectLst/>
              </a:rPr>
              <a:t>zmeškání</a:t>
            </a:r>
            <a:r>
              <a:rPr lang="cs-CZ" sz="1200" b="0" i="1" dirty="0">
                <a:solidFill>
                  <a:srgbClr val="444444"/>
                </a:solidFill>
                <a:effectLst/>
              </a:rPr>
              <a:t> úkonu, je nasnadě, že jeho odvolání proti usnesení o zastavení řízení musela zamítnout jako opožděné. O tom ostatně podstata sporu nebyla.</a:t>
            </a:r>
          </a:p>
          <a:p>
            <a:pPr marL="355600" lvl="1" indent="0" algn="just">
              <a:buNone/>
            </a:pPr>
            <a:endParaRPr lang="cs-CZ" sz="1200" i="1"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39, 41 </a:t>
            </a:r>
            <a:r>
              <a:rPr lang="cs-CZ" sz="1200" dirty="0" err="1"/>
              <a:t>SprŘ</a:t>
            </a:r>
            <a:endParaRPr lang="cs-CZ" sz="1200" dirty="0"/>
          </a:p>
        </p:txBody>
      </p:sp>
    </p:spTree>
    <p:extLst>
      <p:ext uri="{BB962C8B-B14F-4D97-AF65-F5344CB8AC3E}">
        <p14:creationId xmlns:p14="http://schemas.microsoft.com/office/powerpoint/2010/main" val="3009131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Lhůty k provedení úkonu, </a:t>
            </a:r>
            <a:br>
              <a:rPr lang="cs-CZ" dirty="0"/>
            </a:br>
            <a:r>
              <a:rPr lang="cs-CZ" dirty="0"/>
              <a:t>navrácení v předešlý stav</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31</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200" b="1" dirty="0"/>
          </a:p>
          <a:p>
            <a:pPr lvl="1" algn="just">
              <a:lnSpc>
                <a:spcPct val="150000"/>
              </a:lnSpc>
              <a:buFont typeface="Wingdings" panose="05000000000000000000" pitchFamily="2" charset="2"/>
              <a:buChar char="§"/>
            </a:pPr>
            <a:r>
              <a:rPr lang="cs-CZ" sz="1200" dirty="0"/>
              <a:t>Co jsou závažné důvody? </a:t>
            </a:r>
          </a:p>
          <a:p>
            <a:pPr marL="0" lvl="1" indent="0" algn="just">
              <a:lnSpc>
                <a:spcPct val="150000"/>
              </a:lnSpc>
              <a:buNone/>
            </a:pPr>
            <a:r>
              <a:rPr lang="cs-CZ" sz="1200" dirty="0"/>
              <a:t>          Rozsudek NSS čj. </a:t>
            </a:r>
            <a:r>
              <a:rPr lang="pl-PL" sz="1200" dirty="0"/>
              <a:t>7 Azs 391/2021-51, 25. 5. 2022</a:t>
            </a:r>
            <a:r>
              <a:rPr lang="cs-CZ" sz="1200" dirty="0"/>
              <a:t>:</a:t>
            </a:r>
          </a:p>
          <a:p>
            <a:pPr marL="355600" lvl="1" indent="0" algn="just">
              <a:buNone/>
            </a:pPr>
            <a:r>
              <a:rPr lang="cs-CZ" sz="1200" b="0" i="1" dirty="0">
                <a:solidFill>
                  <a:srgbClr val="444444"/>
                </a:solidFill>
                <a:effectLst/>
              </a:rPr>
              <a:t>„[21] Mezi případem posuzovaným v právě citovaném rozsudku a projednávanou věcí však spatřuje zdejší soud významné rozdíly. Je pravdou, že </a:t>
            </a:r>
            <a:r>
              <a:rPr lang="cs-CZ" sz="1200" b="1" i="1" dirty="0">
                <a:solidFill>
                  <a:srgbClr val="444444"/>
                </a:solidFill>
                <a:effectLst/>
              </a:rPr>
              <a:t>stěžovatel vycestoval do zahraničí rovněž z vážných rodinných důvodů, konkrétně z důvodu péče o svou nemocnou matku. Podklady předložené stěžovatelem však nesvědčí o tom, že by tato cesta proběhla zcela bezprostředně a neplánovaně</a:t>
            </a:r>
            <a:r>
              <a:rPr lang="cs-CZ" sz="1200" b="0" i="1" dirty="0">
                <a:solidFill>
                  <a:srgbClr val="444444"/>
                </a:solidFill>
                <a:effectLst/>
              </a:rPr>
              <a:t>. K tomuto závěru zdejší soud dospěl (shodně s městským soudem a správními orgány) především na základě toho, že zdravotní příhoda, která způsobila zhoršení zdravotního stavu jeho matky, a která de facto vedla stěžovatele k opuštění území České republiky, nastala již dne 11. 1. 2018. Stěžovatelova matka pak sice byla hospitalizována později, ovšem k této hospitalizaci došlo od 15. 3. 2018 do 27. 3. 2018, tedy zhruba dva měsíce před tím, než se stěžovatel vydal za svou matkou na Ukrajinu. </a:t>
            </a:r>
            <a:r>
              <a:rPr lang="cs-CZ" sz="1200" b="1" i="1" dirty="0">
                <a:solidFill>
                  <a:srgbClr val="444444"/>
                </a:solidFill>
                <a:effectLst/>
              </a:rPr>
              <a:t>Stěžovatel tedy disponoval rozsáhlým časovým úsekem, během nějž si mohl svou cestu naplánovat.</a:t>
            </a:r>
            <a:r>
              <a:rPr lang="cs-CZ" sz="1200" b="0" i="1" dirty="0">
                <a:solidFill>
                  <a:srgbClr val="444444"/>
                </a:solidFill>
                <a:effectLst/>
              </a:rPr>
              <a:t> S tím je úzce spojena i možnost stěžovatele, který věděl, že o jeho žádosti o udělení souhlasu se změnou zaměstnavatele držitele karty dosud nebylo rozhodnuto, zařídit vše tak, aby v případě rozhodnutí v této věci v době jeho nepřítomnosti netrpěl negativními právními následky (například právě promeškáním lhůty k podání odvolání). Jak uvedly správní orgány, </a:t>
            </a:r>
            <a:r>
              <a:rPr lang="cs-CZ" sz="1200" b="1" i="1" dirty="0">
                <a:solidFill>
                  <a:srgbClr val="444444"/>
                </a:solidFill>
                <a:effectLst/>
              </a:rPr>
              <a:t>situaci mohl řešit například udělením plné moci, případně alespoň informováním správního orgánu o svém vycestování z České republiky</a:t>
            </a:r>
            <a:r>
              <a:rPr lang="cs-CZ" sz="1200" b="0" i="1" dirty="0">
                <a:solidFill>
                  <a:srgbClr val="444444"/>
                </a:solidFill>
                <a:effectLst/>
              </a:rPr>
              <a:t> a žádostí o přerušení řízení. Jakkoliv udělení plné moci v obdobné situaci není povinností stěžovatele, ale jeho právem, musí být stěžovatel v souladu se zásadou </a:t>
            </a:r>
            <a:r>
              <a:rPr lang="cs-CZ" sz="1200" b="0" i="1" dirty="0" err="1">
                <a:solidFill>
                  <a:srgbClr val="444444"/>
                </a:solidFill>
                <a:effectLst/>
              </a:rPr>
              <a:t>vigilantibus</a:t>
            </a:r>
            <a:r>
              <a:rPr lang="cs-CZ" sz="1200" b="0" i="1" dirty="0">
                <a:solidFill>
                  <a:srgbClr val="444444"/>
                </a:solidFill>
                <a:effectLst/>
              </a:rPr>
              <a:t> </a:t>
            </a:r>
            <a:r>
              <a:rPr lang="cs-CZ" sz="1200" b="0" i="1" dirty="0" err="1">
                <a:solidFill>
                  <a:srgbClr val="444444"/>
                </a:solidFill>
                <a:effectLst/>
              </a:rPr>
              <a:t>iura</a:t>
            </a:r>
            <a:r>
              <a:rPr lang="cs-CZ" sz="1200" b="0" i="1" dirty="0">
                <a:solidFill>
                  <a:srgbClr val="444444"/>
                </a:solidFill>
                <a:effectLst/>
              </a:rPr>
              <a:t> </a:t>
            </a:r>
            <a:r>
              <a:rPr lang="cs-CZ" sz="1200" b="0" i="1" dirty="0" err="1">
                <a:solidFill>
                  <a:srgbClr val="444444"/>
                </a:solidFill>
                <a:effectLst/>
              </a:rPr>
              <a:t>scripta</a:t>
            </a:r>
            <a:r>
              <a:rPr lang="cs-CZ" sz="1200" b="0" i="1" dirty="0">
                <a:solidFill>
                  <a:srgbClr val="444444"/>
                </a:solidFill>
                <a:effectLst/>
              </a:rPr>
              <a:t> </a:t>
            </a:r>
            <a:r>
              <a:rPr lang="cs-CZ" sz="1200" b="0" i="1" dirty="0" err="1">
                <a:solidFill>
                  <a:srgbClr val="444444"/>
                </a:solidFill>
                <a:effectLst/>
              </a:rPr>
              <a:t>sunt</a:t>
            </a:r>
            <a:r>
              <a:rPr lang="cs-CZ" sz="1200" b="0" i="1" dirty="0">
                <a:solidFill>
                  <a:srgbClr val="444444"/>
                </a:solidFill>
                <a:effectLst/>
              </a:rPr>
              <a:t> připraven nést následky v případě, že nevyužije svého práva na udělení zmocnění (či jiného instrumentu řešícího následky jeho dočasné nepřítomnosti na území). Uvedené bylo lze po stěžovateli spravedlivě požadovat. Zdejší soud tak dospívá k závěru, že ke </a:t>
            </a:r>
            <a:r>
              <a:rPr lang="cs-CZ" sz="1200" b="0" i="1" dirty="0">
                <a:solidFill>
                  <a:srgbClr val="000000"/>
                </a:solidFill>
                <a:effectLst/>
              </a:rPr>
              <a:t>zmeškání</a:t>
            </a:r>
            <a:r>
              <a:rPr lang="cs-CZ" sz="1200" b="0" i="1" dirty="0">
                <a:solidFill>
                  <a:srgbClr val="444444"/>
                </a:solidFill>
                <a:effectLst/>
              </a:rPr>
              <a:t> lhůty pro podání odvolání došlo z </a:t>
            </a:r>
            <a:r>
              <a:rPr lang="cs-CZ" sz="1200" b="0" i="1" dirty="0">
                <a:solidFill>
                  <a:schemeClr val="bg2">
                    <a:lumMod val="10000"/>
                  </a:schemeClr>
                </a:solidFill>
                <a:effectLst/>
              </a:rPr>
              <a:t>důvodu vězících na straně stěžovatele. Zcela zjevně tak nebyla naplněna podmínka absence zavinění adresáta písemnosti, a nemohly tak být splněny podmínky uvedené v </a:t>
            </a:r>
            <a:r>
              <a:rPr lang="cs-CZ" sz="12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24</a:t>
            </a:r>
            <a:r>
              <a:rPr lang="cs-CZ" sz="1200" b="0" i="1" dirty="0">
                <a:solidFill>
                  <a:schemeClr val="bg2">
                    <a:lumMod val="10000"/>
                  </a:schemeClr>
                </a:solidFill>
                <a:effectLst/>
              </a:rPr>
              <a:t> odst. 2 </a:t>
            </a:r>
            <a:r>
              <a:rPr lang="cs-CZ" sz="1200" b="0" i="1" dirty="0">
                <a:solidFill>
                  <a:srgbClr val="444444"/>
                </a:solidFill>
                <a:effectLst/>
              </a:rPr>
              <a:t>správního řádu, respektive § 41 téhož zákona.“</a:t>
            </a:r>
            <a:endParaRPr lang="cs-CZ" sz="1200" i="1" dirty="0"/>
          </a:p>
          <a:p>
            <a:pPr marL="355600" lvl="1" indent="0" algn="just">
              <a:buNone/>
            </a:pPr>
            <a:endParaRPr lang="cs-CZ" sz="1200"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39, 41 </a:t>
            </a:r>
            <a:r>
              <a:rPr lang="cs-CZ" sz="1200" dirty="0" err="1"/>
              <a:t>SprŘ</a:t>
            </a:r>
            <a:endParaRPr lang="cs-CZ" sz="1200" dirty="0"/>
          </a:p>
        </p:txBody>
      </p:sp>
    </p:spTree>
    <p:extLst>
      <p:ext uri="{BB962C8B-B14F-4D97-AF65-F5344CB8AC3E}">
        <p14:creationId xmlns:p14="http://schemas.microsoft.com/office/powerpoint/2010/main" val="1564698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199" y="155182"/>
            <a:ext cx="10515600" cy="677778"/>
          </a:xfrm>
        </p:spPr>
        <p:txBody>
          <a:bodyPr>
            <a:normAutofit fontScale="90000"/>
          </a:bodyPr>
          <a:lstStyle/>
          <a:p>
            <a:pPr algn="ctr"/>
            <a:r>
              <a:rPr lang="cs-CZ" dirty="0"/>
              <a:t>Předběžné opatření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32</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435429" y="651851"/>
            <a:ext cx="11486605" cy="5120641"/>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lvl="1" algn="just">
              <a:buFont typeface="Wingdings" panose="05000000000000000000" pitchFamily="2" charset="2"/>
              <a:buChar char="§"/>
            </a:pPr>
            <a:r>
              <a:rPr lang="cs-CZ" sz="4800" b="1" dirty="0"/>
              <a:t>Proč? </a:t>
            </a:r>
          </a:p>
          <a:p>
            <a:pPr marL="584200" lvl="1" indent="-228600" algn="just">
              <a:buAutoNum type="alphaLcParenR"/>
            </a:pPr>
            <a:r>
              <a:rPr lang="cs-CZ" sz="4800" dirty="0"/>
              <a:t>Pokud je to nezbytné z důvodu ochrany veřejného zájmu (</a:t>
            </a:r>
            <a:r>
              <a:rPr lang="cs-CZ" sz="4800" dirty="0" err="1"/>
              <a:t>ust</a:t>
            </a:r>
            <a:r>
              <a:rPr lang="cs-CZ" sz="4800" dirty="0"/>
              <a:t>. § 2 odst. 4 </a:t>
            </a:r>
            <a:r>
              <a:rPr lang="cs-CZ" sz="4800" dirty="0" err="1"/>
              <a:t>SprŘ</a:t>
            </a:r>
            <a:r>
              <a:rPr lang="cs-CZ" sz="4800" dirty="0"/>
              <a:t>; typicky řízení z moci úřední – např. § 35 ZPK- nařízení zastavení těžebních prací ve svahu nad silnicí). </a:t>
            </a:r>
          </a:p>
          <a:p>
            <a:pPr marL="584200" lvl="1" indent="-228600" algn="just">
              <a:buAutoNum type="alphaLcParenR"/>
            </a:pPr>
            <a:r>
              <a:rPr lang="cs-CZ" sz="4800" dirty="0"/>
              <a:t>Pokud je nutné prozatímně upravit poměry účastníků (např. dojde k náhlému umístění pevné překážky na cestu, která vede jako jediná k RD). </a:t>
            </a:r>
          </a:p>
          <a:p>
            <a:pPr marL="584200" lvl="1" indent="-228600" algn="just">
              <a:buAutoNum type="alphaLcParenR"/>
            </a:pPr>
            <a:r>
              <a:rPr lang="cs-CZ" sz="4800" dirty="0"/>
              <a:t>Obava z nemožnosti provedení exekuce.</a:t>
            </a:r>
          </a:p>
          <a:p>
            <a:pPr lvl="1" algn="just">
              <a:buFont typeface="Wingdings" panose="05000000000000000000" pitchFamily="2" charset="2"/>
              <a:buChar char="§"/>
            </a:pPr>
            <a:endParaRPr lang="cs-CZ" sz="4800" dirty="0"/>
          </a:p>
          <a:p>
            <a:pPr lvl="1" algn="just">
              <a:buFont typeface="Wingdings" panose="05000000000000000000" pitchFamily="2" charset="2"/>
              <a:buChar char="§"/>
            </a:pPr>
            <a:r>
              <a:rPr lang="cs-CZ" sz="4800" b="1" dirty="0"/>
              <a:t>Komu? </a:t>
            </a:r>
          </a:p>
          <a:p>
            <a:pPr marL="355600" lvl="1" indent="0" algn="just">
              <a:buNone/>
            </a:pPr>
            <a:r>
              <a:rPr lang="cs-CZ" sz="4800" dirty="0"/>
              <a:t>Kterékoliv osobě, nemusí jít o účastníka řízení.  </a:t>
            </a:r>
          </a:p>
          <a:p>
            <a:pPr marL="355600" lvl="1" indent="0" algn="just">
              <a:buNone/>
            </a:pPr>
            <a:endParaRPr lang="cs-CZ" sz="4800" dirty="0"/>
          </a:p>
          <a:p>
            <a:pPr lvl="1" algn="just">
              <a:buFont typeface="Wingdings" panose="05000000000000000000" pitchFamily="2" charset="2"/>
              <a:buChar char="§"/>
            </a:pPr>
            <a:r>
              <a:rPr lang="cs-CZ" sz="4800" b="1" dirty="0"/>
              <a:t>Co?</a:t>
            </a:r>
          </a:p>
          <a:p>
            <a:pPr marL="355600" lvl="1" indent="0" algn="just">
              <a:buNone/>
            </a:pPr>
            <a:r>
              <a:rPr lang="cs-CZ" sz="4800" dirty="0"/>
              <a:t>a) Něco vykonat.</a:t>
            </a:r>
          </a:p>
          <a:p>
            <a:pPr marL="355600" lvl="1" indent="0" algn="just">
              <a:buNone/>
            </a:pPr>
            <a:r>
              <a:rPr lang="cs-CZ" sz="4800" dirty="0"/>
              <a:t>b) Něco nečinit (a strpět). </a:t>
            </a:r>
          </a:p>
          <a:p>
            <a:pPr marL="355600" lvl="1" indent="0" algn="just">
              <a:buNone/>
            </a:pPr>
            <a:r>
              <a:rPr lang="cs-CZ" sz="4800" dirty="0"/>
              <a:t>c) Zajistit věc, která může sloužit jako důkaz.</a:t>
            </a:r>
          </a:p>
          <a:p>
            <a:pPr marL="355600" lvl="1" indent="0" algn="just">
              <a:buNone/>
            </a:pPr>
            <a:r>
              <a:rPr lang="cs-CZ" sz="4800" dirty="0"/>
              <a:t>d) Zajistit věc, která může být předmětem exekuce.</a:t>
            </a:r>
          </a:p>
          <a:p>
            <a:pPr marL="355600" lvl="1" indent="0" algn="just">
              <a:buNone/>
            </a:pPr>
            <a:endParaRPr lang="cs-CZ" sz="4800" dirty="0"/>
          </a:p>
          <a:p>
            <a:pPr lvl="1" algn="just">
              <a:buFont typeface="Wingdings" panose="05000000000000000000" pitchFamily="2" charset="2"/>
              <a:buChar char="§"/>
            </a:pPr>
            <a:r>
              <a:rPr lang="cs-CZ" sz="4800" b="1" dirty="0"/>
              <a:t>Jak?</a:t>
            </a:r>
          </a:p>
          <a:p>
            <a:pPr lvl="1" indent="-266700" algn="just">
              <a:buFont typeface="Wingdings" panose="05000000000000000000" pitchFamily="2" charset="2"/>
              <a:buChar char="§"/>
            </a:pPr>
            <a:r>
              <a:rPr lang="cs-CZ" sz="4800" dirty="0"/>
              <a:t>Z moci úřední/na požádání. </a:t>
            </a:r>
          </a:p>
          <a:p>
            <a:pPr lvl="1" indent="-266700" algn="just">
              <a:buFont typeface="Wingdings" panose="05000000000000000000" pitchFamily="2" charset="2"/>
              <a:buChar char="§"/>
            </a:pPr>
            <a:r>
              <a:rPr lang="cs-CZ" sz="4800" dirty="0"/>
              <a:t>Rozhodnutím – vydává se do 10 dnů ode dne požádání o vydání; pokud se požadavek zamítne postupuje se dle § 51 odst.3 </a:t>
            </a:r>
            <a:r>
              <a:rPr lang="cs-CZ" sz="4800" dirty="0" err="1"/>
              <a:t>SprŘ</a:t>
            </a:r>
            <a:r>
              <a:rPr lang="cs-CZ" sz="4800" dirty="0"/>
              <a:t>. </a:t>
            </a:r>
          </a:p>
          <a:p>
            <a:pPr lvl="1" indent="-266700" algn="just">
              <a:buFont typeface="Wingdings" panose="05000000000000000000" pitchFamily="2" charset="2"/>
              <a:buChar char="§"/>
            </a:pPr>
            <a:r>
              <a:rPr lang="cs-CZ" sz="4800" dirty="0"/>
              <a:t>Oznamuje se jen tomu, kdo požádal a tomu, koho se (přímo) týká. </a:t>
            </a:r>
          </a:p>
          <a:p>
            <a:pPr lvl="1" indent="-266700" algn="just">
              <a:buFont typeface="Wingdings" panose="05000000000000000000" pitchFamily="2" charset="2"/>
              <a:buChar char="§"/>
            </a:pPr>
            <a:r>
              <a:rPr lang="cs-CZ" sz="4800" dirty="0"/>
              <a:t>Odvolání nemá odkladný účinek. </a:t>
            </a:r>
          </a:p>
          <a:p>
            <a:pPr marL="355600" lvl="1" indent="0" algn="just">
              <a:buNone/>
            </a:pPr>
            <a:endParaRPr lang="cs-CZ" sz="4800" dirty="0"/>
          </a:p>
          <a:p>
            <a:pPr lvl="1" algn="just">
              <a:buFont typeface="Wingdings" panose="05000000000000000000" pitchFamily="2" charset="2"/>
              <a:buChar char="§"/>
            </a:pPr>
            <a:r>
              <a:rPr lang="cs-CZ" sz="4800" b="1" dirty="0"/>
              <a:t>Do kdy?</a:t>
            </a:r>
          </a:p>
          <a:p>
            <a:pPr marL="584200" lvl="1" indent="-228600" algn="just">
              <a:buAutoNum type="alphaLcParenR"/>
            </a:pPr>
            <a:r>
              <a:rPr lang="cs-CZ" sz="4800" dirty="0"/>
              <a:t>Do doby vydání rozhodnutí o zrušení předběžného opatření (pominul jeho důvod).</a:t>
            </a:r>
          </a:p>
          <a:p>
            <a:pPr marL="355600" lvl="1" indent="0" algn="just">
              <a:buNone/>
            </a:pPr>
            <a:r>
              <a:rPr lang="cs-CZ" sz="4800" dirty="0"/>
              <a:t>b)   Do doby, kdy se rozhodnutí ve věci stane vykonatelným.</a:t>
            </a:r>
          </a:p>
          <a:p>
            <a:pPr marL="355600" lvl="1" indent="0" algn="just">
              <a:buNone/>
            </a:pPr>
            <a:endParaRPr lang="cs-CZ" sz="4800" dirty="0"/>
          </a:p>
          <a:p>
            <a:pPr lvl="1" algn="just">
              <a:lnSpc>
                <a:spcPct val="120000"/>
              </a:lnSpc>
              <a:buFont typeface="Wingdings" panose="05000000000000000000" pitchFamily="2" charset="2"/>
              <a:buChar char="§"/>
            </a:pPr>
            <a:r>
              <a:rPr lang="cs-CZ" sz="4400" dirty="0"/>
              <a:t>Právní úprava, metodika: § 61 </a:t>
            </a:r>
            <a:r>
              <a:rPr lang="cs-CZ" sz="4400" dirty="0" err="1"/>
              <a:t>SprŘ</a:t>
            </a:r>
            <a:r>
              <a:rPr lang="cs-CZ" sz="4400" dirty="0"/>
              <a:t>; Několik postřehů k institutu předběžného opatření dle správního řádu, David Mazánek, Právní rozhledy 3/2016, s.99; Závěr č. 111 ze zasedání poradního sboru ministra vnitra ke správnímu řádu ze dne 2. 12. 2011 - Postup při vydávání předběžného opatření z moci úřední</a:t>
            </a:r>
          </a:p>
        </p:txBody>
      </p:sp>
    </p:spTree>
    <p:extLst>
      <p:ext uri="{BB962C8B-B14F-4D97-AF65-F5344CB8AC3E}">
        <p14:creationId xmlns:p14="http://schemas.microsoft.com/office/powerpoint/2010/main" val="4282815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obecně</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33</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200" b="1" dirty="0"/>
          </a:p>
          <a:p>
            <a:pPr lvl="1" algn="just">
              <a:buFont typeface="Wingdings" panose="05000000000000000000" pitchFamily="2" charset="2"/>
              <a:buChar char="§"/>
            </a:pPr>
            <a:r>
              <a:rPr lang="cs-CZ" sz="1200" dirty="0"/>
              <a:t>Povinnost zjistit stav věci je věcí správního orgánu.</a:t>
            </a:r>
          </a:p>
          <a:p>
            <a:pPr lvl="1" algn="just">
              <a:buFont typeface="Wingdings" panose="05000000000000000000" pitchFamily="2" charset="2"/>
              <a:buChar char="§"/>
            </a:pPr>
            <a:r>
              <a:rPr lang="cs-CZ" sz="1200" dirty="0"/>
              <a:t>Podklady od účastníků lze vyžadovat jen tehdy, stanoví-li tak právní předpis.</a:t>
            </a:r>
          </a:p>
          <a:p>
            <a:pPr lvl="1" algn="just">
              <a:buFont typeface="Wingdings" panose="05000000000000000000" pitchFamily="2" charset="2"/>
              <a:buChar char="§"/>
            </a:pPr>
            <a:r>
              <a:rPr lang="cs-CZ" sz="1200" dirty="0"/>
              <a:t>Účastníci jsou povinni označit důkazy na podporu svých tvrzení.</a:t>
            </a:r>
          </a:p>
          <a:p>
            <a:pPr lvl="1" algn="just">
              <a:buFont typeface="Wingdings" panose="05000000000000000000" pitchFamily="2" charset="2"/>
              <a:buChar char="§"/>
            </a:pPr>
            <a:r>
              <a:rPr lang="cs-CZ" sz="1200" dirty="0"/>
              <a:t>Rozsudek NSS ze dne 22. 8. 2013, č. j. 1 As 45/2013 – 37 (důkazní břemeno při zpochybnění důkazů):  </a:t>
            </a:r>
            <a:r>
              <a:rPr lang="cs-CZ" sz="1200" i="1" dirty="0"/>
              <a:t>„….primárně sice v přestupkovém řízení spočívá důkazní břemeno na správním orgánu (řízení vychází ze zásady oficiality), avšak pokud je tvrzením obviněného z přestupku některý z důkazů zpochybněn, přesouvá se důkazní břemeno na jeho  stranu  a  je  pouze  na  něm,  aby svá tvrzení  prokázal“</a:t>
            </a:r>
          </a:p>
          <a:p>
            <a:pPr lvl="1" algn="just">
              <a:buFont typeface="Wingdings" panose="05000000000000000000" pitchFamily="2" charset="2"/>
              <a:buChar char="§"/>
            </a:pPr>
            <a:r>
              <a:rPr lang="cs-CZ" sz="1200" dirty="0" err="1"/>
              <a:t>SprOrg</a:t>
            </a:r>
            <a:r>
              <a:rPr lang="cs-CZ" sz="1200" dirty="0"/>
              <a:t> rozhoduje podle právního stavu účinného ke dni podání žádosti a podle faktického stavu ke dni rozhodnutí.</a:t>
            </a:r>
          </a:p>
          <a:p>
            <a:pPr lvl="1" algn="just">
              <a:buFont typeface="Wingdings" panose="05000000000000000000" pitchFamily="2" charset="2"/>
              <a:buChar char="§"/>
            </a:pPr>
            <a:r>
              <a:rPr lang="cs-CZ" sz="1200" dirty="0"/>
              <a:t>Je-li zjištěna okolnost, která znemožňuje vyhovět žádosti, žádost se zamítne; v případě řízení z moci úřední se vydá usnesení dle </a:t>
            </a:r>
            <a:r>
              <a:rPr lang="cs-CZ" sz="1200" dirty="0" err="1"/>
              <a:t>ust</a:t>
            </a:r>
            <a:r>
              <a:rPr lang="cs-CZ" sz="1200" dirty="0"/>
              <a:t>. § 66 odst. 2 </a:t>
            </a:r>
            <a:r>
              <a:rPr lang="cs-CZ" sz="1200" dirty="0" err="1"/>
              <a:t>SprŘ</a:t>
            </a:r>
            <a:r>
              <a:rPr lang="cs-CZ" sz="1200" dirty="0"/>
              <a:t>.</a:t>
            </a:r>
          </a:p>
          <a:p>
            <a:pPr lvl="1" algn="just">
              <a:buFont typeface="Wingdings" panose="05000000000000000000" pitchFamily="2" charset="2"/>
              <a:buChar char="§"/>
            </a:pPr>
            <a:r>
              <a:rPr lang="cs-CZ" sz="1200" dirty="0"/>
              <a:t>Koncentrační zásada dle </a:t>
            </a:r>
            <a:r>
              <a:rPr lang="cs-CZ" sz="1200" dirty="0" err="1"/>
              <a:t>SprŘ</a:t>
            </a:r>
            <a:r>
              <a:rPr lang="cs-CZ" sz="1200" dirty="0"/>
              <a:t> – povinnost účastníka uplatnit námitky a návrhy v nalézacím řízení (ne v řízení o přestupku).</a:t>
            </a:r>
          </a:p>
          <a:p>
            <a:pPr lvl="1" algn="just">
              <a:buFont typeface="Wingdings" panose="05000000000000000000" pitchFamily="2" charset="2"/>
              <a:buChar char="§"/>
            </a:pPr>
            <a:r>
              <a:rPr lang="cs-CZ" sz="1200" dirty="0"/>
              <a:t>Rozsudek NSS čj. 9 As 231/2014-33 ze dne 12. 3. 2015:</a:t>
            </a:r>
            <a:r>
              <a:rPr lang="cs-CZ" sz="1200" i="1" dirty="0"/>
              <a:t> „[9] Tvrzení žalobce, že mu exekuční titul nebyl doručen, nevyvolalo potřebu dalšího dokazování. K prakticky totožné situaci se vyjádřil Nejvyšší správní soud v rozsudku ze dne 31. 3. 2010, č. j. 9 As 65/2009, kde je uvedeno, že </a:t>
            </a:r>
            <a:r>
              <a:rPr lang="cs-CZ" sz="1200" b="1" i="1" dirty="0"/>
              <a:t>obsahuje-li doručenka všechny požadované údaje, nese důkazní břemeno ten, kdo doručení zpochybňuje.</a:t>
            </a:r>
            <a:r>
              <a:rPr lang="cs-CZ" sz="1200" i="1" dirty="0"/>
              <a:t> Ke zpochybnění je třeba předestřít věrohodnou skutkovou verzi reality, která by byla údaje uvedené na doručence zpochybnit a tím ji zbavit důkazní síly.“</a:t>
            </a:r>
          </a:p>
          <a:p>
            <a:pPr lvl="1" algn="just">
              <a:buFont typeface="Wingdings" panose="05000000000000000000" pitchFamily="2" charset="2"/>
              <a:buChar char="§"/>
            </a:pPr>
            <a:r>
              <a:rPr lang="cs-CZ" sz="1200" dirty="0"/>
              <a:t>Rozsudek Nejvyššího soudu České republiky ze dne 03. 02. 2005, </a:t>
            </a:r>
            <a:r>
              <a:rPr lang="cs-CZ" sz="1200" dirty="0" err="1"/>
              <a:t>sp</a:t>
            </a:r>
            <a:r>
              <a:rPr lang="cs-CZ" sz="1200" dirty="0"/>
              <a:t>. zn. 22 </a:t>
            </a:r>
            <a:r>
              <a:rPr lang="cs-CZ" sz="1200" dirty="0" err="1"/>
              <a:t>Cdo</a:t>
            </a:r>
            <a:r>
              <a:rPr lang="cs-CZ" sz="1200" dirty="0"/>
              <a:t> 1400/2004 (dostupný na www.nsoud.cz): </a:t>
            </a:r>
            <a:r>
              <a:rPr lang="cs-CZ" sz="1200" i="1" dirty="0"/>
              <a:t>„Není-li důvod k pochybnostem, že se určité věci v době dávno minulé (tj. kdy časový odstup od rozhodných skutečností podstatně překračuje i vydržecí lhůty nebo lhůty skartační) dály obvyklým či pravidelným způsobem, resp. (úředním) postupem, je důkazní břemeno o tom, že v daném případě tomu tak nebylo, na tom, kdo to tvrdí.“</a:t>
            </a:r>
          </a:p>
          <a:p>
            <a:pPr marL="355600" lvl="1" indent="0" algn="just">
              <a:buNone/>
            </a:pPr>
            <a:endParaRPr lang="cs-CZ" sz="1200" dirty="0"/>
          </a:p>
          <a:p>
            <a:pPr marL="355600" lvl="1" indent="0" algn="just">
              <a:buNone/>
            </a:pPr>
            <a:endParaRPr lang="cs-CZ" sz="1200" dirty="0"/>
          </a:p>
          <a:p>
            <a:pPr marL="355600" lvl="1" indent="0" algn="just">
              <a:buNone/>
            </a:pPr>
            <a:endParaRPr lang="cs-CZ" sz="1200"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 3, 50 a násl. </a:t>
            </a:r>
            <a:r>
              <a:rPr lang="cs-CZ" sz="1200" dirty="0" err="1"/>
              <a:t>SprŘ</a:t>
            </a:r>
            <a:endParaRPr lang="cs-CZ" sz="1200" dirty="0"/>
          </a:p>
        </p:txBody>
      </p:sp>
    </p:spTree>
    <p:extLst>
      <p:ext uri="{BB962C8B-B14F-4D97-AF65-F5344CB8AC3E}">
        <p14:creationId xmlns:p14="http://schemas.microsoft.com/office/powerpoint/2010/main" val="108466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ústní jednání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r>
              <a:rPr lang="cs-CZ" sz="1200" dirty="0"/>
              <a:t>	</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34</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lvl="1" algn="just">
              <a:buFont typeface="Wingdings" panose="05000000000000000000" pitchFamily="2" charset="2"/>
              <a:buChar char="§"/>
            </a:pPr>
            <a:r>
              <a:rPr lang="cs-CZ" sz="1200" dirty="0"/>
              <a:t>Stanoví-li tak zákon nebo je-li to nezbytné (uplatnění práv účastníků).</a:t>
            </a:r>
          </a:p>
          <a:p>
            <a:pPr lvl="1" algn="just">
              <a:buFont typeface="Wingdings" panose="05000000000000000000" pitchFamily="2" charset="2"/>
              <a:buChar char="§"/>
            </a:pPr>
            <a:r>
              <a:rPr lang="cs-CZ" sz="1200" dirty="0"/>
              <a:t>Nejméně 5 dnů před konáním nutné vyrozumět účastníka.</a:t>
            </a:r>
          </a:p>
          <a:p>
            <a:pPr lvl="1" algn="just">
              <a:buFont typeface="Wingdings" panose="05000000000000000000" pitchFamily="2" charset="2"/>
              <a:buChar char="§"/>
            </a:pPr>
            <a:r>
              <a:rPr lang="cs-CZ" sz="1200" dirty="0"/>
              <a:t>Zásada neveřejnosti - výjimku může připustit zákon nebo </a:t>
            </a:r>
            <a:r>
              <a:rPr lang="cs-CZ" sz="1200" dirty="0" err="1"/>
              <a:t>SprOrg</a:t>
            </a:r>
            <a:r>
              <a:rPr lang="cs-CZ" sz="1200" dirty="0"/>
              <a:t> (pokud je požádání účastníka – usnesení se poznamená do spisu).</a:t>
            </a:r>
          </a:p>
          <a:p>
            <a:pPr lvl="1" algn="just">
              <a:buFont typeface="Wingdings" panose="05000000000000000000" pitchFamily="2" charset="2"/>
              <a:buChar char="§"/>
            </a:pPr>
            <a:r>
              <a:rPr lang="pl-PL" sz="1200" dirty="0"/>
              <a:t>Rozsudek KS v Ústí nad Labem, čj. 15 A 18/2010-88 ze dne 29. 3. 2012: „</a:t>
            </a:r>
            <a:r>
              <a:rPr lang="cs-CZ" sz="1200" b="0" i="1" dirty="0">
                <a:solidFill>
                  <a:schemeClr val="bg2">
                    <a:lumMod val="10000"/>
                  </a:schemeClr>
                </a:solidFill>
                <a:effectLst/>
              </a:rPr>
              <a:t>Jinými slovy to znamená, že účastníku správního řízení svědčí vždy „toliko“ nárok na uskutečnění ústního jednání v režimu veřejného ústního jednání, a nikoliv samotný nárok na uskutečnění ústního jednání jako takového. Zda se ve věci uskuteční ústní jednání, či nikoliv, zákonodárce vyjma případů, kdy tak stanoví zákon, ponechal na úvaze správního orgánu, jejíž rámec je vymezen v </a:t>
            </a:r>
            <a:r>
              <a:rPr lang="cs-CZ" sz="12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49</a:t>
            </a:r>
            <a:r>
              <a:rPr lang="cs-CZ" sz="1200" b="0" i="1" dirty="0">
                <a:solidFill>
                  <a:schemeClr val="bg2">
                    <a:lumMod val="10000"/>
                  </a:schemeClr>
                </a:solidFill>
                <a:effectLst/>
              </a:rPr>
              <a:t> odst. 1 </a:t>
            </a:r>
            <a:r>
              <a:rPr lang="cs-CZ" sz="1200" b="0" i="1" dirty="0" err="1">
                <a:solidFill>
                  <a:schemeClr val="bg2">
                    <a:lumMod val="10000"/>
                  </a:schemeClr>
                </a:solidFill>
                <a:effectLst/>
              </a:rPr>
              <a:t>SpŘ</a:t>
            </a:r>
            <a:r>
              <a:rPr lang="cs-CZ" sz="1200" b="0" i="1" dirty="0">
                <a:solidFill>
                  <a:schemeClr val="bg2">
                    <a:lumMod val="10000"/>
                  </a:schemeClr>
                </a:solidFill>
                <a:effectLst/>
              </a:rPr>
              <a:t>. A pokud ústní jednání ve věci správní orgán nenařídí, tak na základě žádosti účastníka správního řízení dle </a:t>
            </a:r>
            <a:r>
              <a:rPr lang="cs-CZ" sz="12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49</a:t>
            </a:r>
            <a:r>
              <a:rPr lang="cs-CZ" sz="1200" b="0" i="1" dirty="0">
                <a:solidFill>
                  <a:schemeClr val="bg2">
                    <a:lumMod val="10000"/>
                  </a:schemeClr>
                </a:solidFill>
                <a:effectLst/>
              </a:rPr>
              <a:t> odst. 3 </a:t>
            </a:r>
            <a:r>
              <a:rPr lang="cs-CZ" sz="1200" b="0" i="1" dirty="0" err="1">
                <a:solidFill>
                  <a:schemeClr val="bg2">
                    <a:lumMod val="10000"/>
                  </a:schemeClr>
                </a:solidFill>
                <a:effectLst/>
              </a:rPr>
              <a:t>SpŘ</a:t>
            </a:r>
            <a:r>
              <a:rPr lang="cs-CZ" sz="1200" b="0" i="1" dirty="0">
                <a:solidFill>
                  <a:schemeClr val="bg2">
                    <a:lumMod val="10000"/>
                  </a:schemeClr>
                </a:solidFill>
                <a:effectLst/>
              </a:rPr>
              <a:t> o uskutečnění veřejného ústního jednání není povinen vydávat usnesení ve smyslu </a:t>
            </a:r>
            <a:r>
              <a:rPr lang="cs-CZ" sz="1200" b="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49</a:t>
            </a:r>
            <a:r>
              <a:rPr lang="cs-CZ" sz="1200" b="0" i="1" dirty="0">
                <a:solidFill>
                  <a:schemeClr val="bg2">
                    <a:lumMod val="10000"/>
                  </a:schemeClr>
                </a:solidFill>
                <a:effectLst/>
              </a:rPr>
              <a:t> odst. 4 </a:t>
            </a:r>
            <a:r>
              <a:rPr lang="cs-CZ" sz="1200" b="0" i="1" dirty="0" err="1">
                <a:solidFill>
                  <a:schemeClr val="bg2">
                    <a:lumMod val="10000"/>
                  </a:schemeClr>
                </a:solidFill>
                <a:effectLst/>
              </a:rPr>
              <a:t>SpŘ</a:t>
            </a:r>
            <a:r>
              <a:rPr lang="cs-CZ" sz="1200" b="0" i="1" dirty="0">
                <a:solidFill>
                  <a:schemeClr val="bg2">
                    <a:lumMod val="10000"/>
                  </a:schemeClr>
                </a:solidFill>
                <a:effectLst/>
              </a:rPr>
              <a:t>, jež by současně byl povinen zaznamenávat i do spisu.“</a:t>
            </a:r>
            <a:endParaRPr lang="cs-CZ" sz="1600" i="1" dirty="0">
              <a:solidFill>
                <a:schemeClr val="bg2">
                  <a:lumMod val="10000"/>
                </a:schemeClr>
              </a:solidFill>
            </a:endParaRPr>
          </a:p>
          <a:p>
            <a:pPr lvl="1" algn="just">
              <a:buFont typeface="Wingdings" panose="05000000000000000000" pitchFamily="2" charset="2"/>
              <a:buChar char="§"/>
            </a:pPr>
            <a:r>
              <a:rPr lang="cs-CZ" sz="1200" dirty="0"/>
              <a:t>Pořizování audio/video záznamu – </a:t>
            </a:r>
            <a:r>
              <a:rPr lang="cs-CZ" sz="1200" dirty="0" err="1"/>
              <a:t>SprOrg</a:t>
            </a:r>
            <a:r>
              <a:rPr lang="cs-CZ" sz="1200" dirty="0"/>
              <a:t> může na základě </a:t>
            </a:r>
            <a:r>
              <a:rPr lang="cs-CZ" sz="1200" dirty="0" err="1"/>
              <a:t>ust</a:t>
            </a:r>
            <a:r>
              <a:rPr lang="cs-CZ" sz="1200" dirty="0"/>
              <a:t>. § 18 odst. 1) </a:t>
            </a:r>
            <a:r>
              <a:rPr lang="cs-CZ" sz="1200" dirty="0" err="1"/>
              <a:t>SprŘ</a:t>
            </a:r>
            <a:r>
              <a:rPr lang="cs-CZ" sz="1200" dirty="0"/>
              <a:t> a § 88 odst. 2) </a:t>
            </a:r>
            <a:r>
              <a:rPr lang="cs-CZ" sz="1200" dirty="0" err="1"/>
              <a:t>NOZ:„</a:t>
            </a:r>
            <a:r>
              <a:rPr lang="cs-CZ" sz="1200" b="0" i="1" dirty="0" err="1">
                <a:solidFill>
                  <a:srgbClr val="444444"/>
                </a:solidFill>
                <a:effectLst/>
              </a:rPr>
              <a:t>Svolení</a:t>
            </a:r>
            <a:r>
              <a:rPr lang="cs-CZ" sz="1200" b="0" i="1" dirty="0">
                <a:solidFill>
                  <a:srgbClr val="444444"/>
                </a:solidFill>
                <a:effectLst/>
              </a:rPr>
              <a:t> </a:t>
            </a:r>
            <a:r>
              <a:rPr lang="cs-CZ" sz="1200" b="0" dirty="0">
                <a:solidFill>
                  <a:srgbClr val="444444"/>
                </a:solidFill>
                <a:effectLst/>
              </a:rPr>
              <a:t>[k zachycení podoby člověka] </a:t>
            </a:r>
            <a:r>
              <a:rPr lang="cs-CZ" sz="1200" b="0" i="1" dirty="0">
                <a:solidFill>
                  <a:srgbClr val="444444"/>
                </a:solidFill>
                <a:effectLst/>
              </a:rPr>
              <a:t>není třeba ani v případě, když se podobizna, písemnost osobní povahy nebo zvukový či obrazový záznam pořídí nebo použijí na základě zákona k úřednímu účelu nebo v případě, že někdo veřejně vystoupí v záležitosti veřejného zájmu.“</a:t>
            </a:r>
            <a:r>
              <a:rPr lang="cs-CZ" sz="1200" i="1" dirty="0"/>
              <a:t> </a:t>
            </a:r>
          </a:p>
          <a:p>
            <a:pPr marL="355600" lvl="1" indent="0" algn="just">
              <a:buNone/>
            </a:pPr>
            <a:endParaRPr lang="cs-CZ" sz="1200" dirty="0"/>
          </a:p>
          <a:p>
            <a:pPr marL="355600" lvl="1" indent="0" algn="just">
              <a:buNone/>
            </a:pPr>
            <a:endParaRPr lang="cs-CZ" sz="1200"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 49 a násl. </a:t>
            </a:r>
            <a:r>
              <a:rPr lang="cs-CZ" sz="1200" dirty="0" err="1"/>
              <a:t>SprŘ</a:t>
            </a:r>
            <a:r>
              <a:rPr lang="cs-CZ" sz="1200" dirty="0"/>
              <a:t>; </a:t>
            </a:r>
          </a:p>
        </p:txBody>
      </p:sp>
    </p:spTree>
    <p:extLst>
      <p:ext uri="{BB962C8B-B14F-4D97-AF65-F5344CB8AC3E}">
        <p14:creationId xmlns:p14="http://schemas.microsoft.com/office/powerpoint/2010/main" val="3904181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dokazování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35</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lvl="1" algn="just">
              <a:buFont typeface="Wingdings" panose="05000000000000000000" pitchFamily="2" charset="2"/>
              <a:buChar char="§"/>
            </a:pPr>
            <a:r>
              <a:rPr lang="cs-CZ" sz="1200" dirty="0"/>
              <a:t>Rozdíl mezi podkladem a důkazem.</a:t>
            </a:r>
          </a:p>
          <a:p>
            <a:pPr marL="355600" lvl="1" indent="0" algn="ctr">
              <a:buNone/>
            </a:pPr>
            <a:endParaRPr lang="cs-CZ" sz="1200" b="1" dirty="0"/>
          </a:p>
          <a:p>
            <a:pPr marL="355600" lvl="1" indent="0" algn="ctr">
              <a:buNone/>
            </a:pPr>
            <a:r>
              <a:rPr lang="cs-CZ" sz="1200" b="1" dirty="0"/>
              <a:t>Skutečnosti známé </a:t>
            </a:r>
            <a:r>
              <a:rPr lang="cs-CZ" sz="1200" b="1" dirty="0" err="1"/>
              <a:t>SprOrg</a:t>
            </a:r>
            <a:r>
              <a:rPr lang="cs-CZ" sz="1200" b="1" dirty="0"/>
              <a:t> z úřední činnosti, podklady od jiných </a:t>
            </a:r>
            <a:r>
              <a:rPr lang="cs-CZ" sz="1200" b="1" dirty="0" err="1"/>
              <a:t>SprOrg</a:t>
            </a:r>
            <a:r>
              <a:rPr lang="cs-CZ" sz="1200" b="1" dirty="0"/>
              <a:t> a skutečnosti obecně známé</a:t>
            </a:r>
            <a:endParaRPr lang="cs-CZ" sz="1200" dirty="0"/>
          </a:p>
          <a:p>
            <a:pPr marL="355600" lvl="1" indent="0" algn="just">
              <a:buNone/>
            </a:pPr>
            <a:endParaRPr lang="cs-CZ" sz="1200" dirty="0"/>
          </a:p>
          <a:p>
            <a:pPr lvl="1" algn="just">
              <a:buFont typeface="Wingdings" panose="05000000000000000000" pitchFamily="2" charset="2"/>
              <a:buChar char="§"/>
            </a:pPr>
            <a:r>
              <a:rPr lang="cs-CZ" sz="1200" dirty="0"/>
              <a:t>Rozsudek NSS čj. </a:t>
            </a:r>
            <a:r>
              <a:rPr lang="pt-BR" sz="1200" dirty="0"/>
              <a:t>1 As 33/2011-58</a:t>
            </a:r>
            <a:r>
              <a:rPr lang="cs-CZ" sz="1200" dirty="0"/>
              <a:t> ze dne</a:t>
            </a:r>
            <a:r>
              <a:rPr lang="pt-BR" sz="1200" dirty="0"/>
              <a:t> 12. 4. 2011</a:t>
            </a:r>
            <a:r>
              <a:rPr lang="cs-CZ" sz="1200" dirty="0"/>
              <a:t>: </a:t>
            </a:r>
            <a:r>
              <a:rPr lang="cs-CZ" sz="1200" i="1" dirty="0"/>
              <a:t>I. </a:t>
            </a:r>
            <a:r>
              <a:rPr lang="cs-CZ" sz="1200" i="1" u="sng" dirty="0"/>
              <a:t>Správní orgán nemusí uvádět zdroj, z něhož se dozvěděl o existenci obecně známé skutečnosti. Naproti tomu musí uvést, ze které jeho konkrétní úřední činnosti či postupu jsou mu známé tzv. úřední skutečnosti </a:t>
            </a:r>
            <a:r>
              <a:rPr lang="cs-CZ" sz="1200" i="1" dirty="0"/>
              <a:t>(§ 50 odst. 1 správního řádu z roku 2004).</a:t>
            </a:r>
          </a:p>
          <a:p>
            <a:pPr marL="714375" lvl="1" indent="0" algn="just">
              <a:buNone/>
            </a:pPr>
            <a:r>
              <a:rPr lang="cs-CZ" sz="1200" i="1" dirty="0"/>
              <a:t>[21] Notoriety mohou být známé úplně každému nebo širokému okruhu osob v určitém místě a čase. Je možno rozlišovat notoriety známé celostátně a notoriety známé místně. Jak uvádí význačný český </a:t>
            </a:r>
            <a:r>
              <a:rPr lang="cs-CZ" sz="1200" i="1" dirty="0" err="1"/>
              <a:t>procesualista</a:t>
            </a:r>
            <a:r>
              <a:rPr lang="cs-CZ" sz="1200" i="1" dirty="0"/>
              <a:t>, notoriety „jsou takové skutečnosti, jež jsou anebo mohou býti vůbec každému aneb jistým vrstvám společnosti lidské bezpečně známy prostě proto, že člověk jest členem této společnosti, prožívá, sleduje a ve své vědomosti si vtiskuje události, které sebou život přináší neb v minulosti přinesl. Patří-li do kruhu takto informovaných osob i soud (aneb lze-li od něho právem žádati, aby byl s tou neb onou skutečností takto obeznámen), netřeba důkazu o skutečnosti, na niž se vědomost soudu vztahuje“ (Hora, V. Československé civilní právo procesní. I.-III. Díl. Praha: </a:t>
            </a:r>
            <a:r>
              <a:rPr lang="cs-CZ" sz="1200" i="1" dirty="0" err="1"/>
              <a:t>Wolters</a:t>
            </a:r>
            <a:r>
              <a:rPr lang="cs-CZ" sz="1200" i="1" dirty="0"/>
              <a:t> </a:t>
            </a:r>
            <a:r>
              <a:rPr lang="cs-CZ" sz="1200" i="1" dirty="0" err="1"/>
              <a:t>Kluwer</a:t>
            </a:r>
            <a:r>
              <a:rPr lang="cs-CZ" sz="1200" i="1" dirty="0"/>
              <a:t> ČR, 2010, s. 311). Naproti tomu „[n]</a:t>
            </a:r>
            <a:r>
              <a:rPr lang="cs-CZ" sz="1200" i="1" dirty="0" err="1"/>
              <a:t>ahodilé</a:t>
            </a:r>
            <a:r>
              <a:rPr lang="cs-CZ" sz="1200" i="1" dirty="0"/>
              <a:t> vědomosti soudcovy z oboru jemu cizího nejsou skutečnostmi obecně známými“ (rozhodnutí NS ČSR ze dne 7. 7. 1925, </a:t>
            </a:r>
            <a:r>
              <a:rPr lang="cs-CZ" sz="1200" i="1" dirty="0" err="1"/>
              <a:t>sp</a:t>
            </a:r>
            <a:r>
              <a:rPr lang="cs-CZ" sz="1200" i="1" dirty="0"/>
              <a:t>. zn. Zrn n 234/25, pramen Vážný 2044/1925 </a:t>
            </a:r>
            <a:r>
              <a:rPr lang="cs-CZ" sz="1200" i="1" dirty="0" err="1"/>
              <a:t>tr</a:t>
            </a:r>
            <a:r>
              <a:rPr lang="cs-CZ" sz="1200" i="1" dirty="0"/>
              <a:t>., citován v rozsudku NSS ze dne 23. 2. 2010, čj. 2 As 48/2009-94, věc BIOCLINICA).</a:t>
            </a:r>
          </a:p>
          <a:p>
            <a:pPr marL="714375" lvl="1" indent="0" algn="just">
              <a:buNone/>
            </a:pPr>
            <a:endParaRPr lang="cs-CZ" sz="1200" i="1" dirty="0"/>
          </a:p>
          <a:p>
            <a:pPr lvl="1" algn="just">
              <a:buFont typeface="Wingdings" panose="05000000000000000000" pitchFamily="2" charset="2"/>
              <a:buChar char="§"/>
            </a:pPr>
            <a:r>
              <a:rPr lang="cs-CZ" sz="1200" dirty="0"/>
              <a:t>PŘÍKLADY notoriet: </a:t>
            </a:r>
            <a:r>
              <a:rPr lang="cs-CZ" sz="1200" dirty="0">
                <a:solidFill>
                  <a:srgbClr val="00B050"/>
                </a:solidFill>
              </a:rPr>
              <a:t>a) v zimním období lze obecně předpokládat zhoršenou sjízdnost pozemních komunikací, b) k obecnému užívání ulic a náměstí není nutné mít soukromoprávní souhlas od vlastníka nemovitosti</a:t>
            </a:r>
            <a:r>
              <a:rPr lang="cs-CZ" sz="1200" dirty="0"/>
              <a:t> X </a:t>
            </a:r>
            <a:r>
              <a:rPr lang="cs-CZ" sz="1200" dirty="0">
                <a:solidFill>
                  <a:srgbClr val="FF0000"/>
                </a:solidFill>
              </a:rPr>
              <a:t>a) pan X. Y. je notorický stěžovatel a zneužívá právo, b) stavba je (vždy) součástí pozemku  </a:t>
            </a:r>
          </a:p>
          <a:p>
            <a:pPr marL="355600" lvl="1" indent="0" algn="just">
              <a:buNone/>
            </a:pPr>
            <a:endParaRPr lang="cs-CZ" sz="1200" dirty="0"/>
          </a:p>
          <a:p>
            <a:pPr marL="355600" lvl="1" indent="0" algn="just">
              <a:buNone/>
            </a:pPr>
            <a:endParaRPr lang="cs-CZ" sz="1200"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 49 a násl. </a:t>
            </a:r>
            <a:r>
              <a:rPr lang="cs-CZ" sz="1200" dirty="0" err="1"/>
              <a:t>SprŘ</a:t>
            </a:r>
            <a:r>
              <a:rPr lang="cs-CZ" sz="1200" dirty="0"/>
              <a:t>; Závěr č. 72 ze zasedání poradního sboru ministra vnitra ke správnímu řádu ze dne 15. 12. 2008 - Provádění důkazu listinou</a:t>
            </a:r>
          </a:p>
          <a:p>
            <a:pPr marL="355600" lvl="1" indent="0" algn="just">
              <a:buNone/>
            </a:pPr>
            <a:endParaRPr lang="cs-CZ" sz="4000" i="1"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a:p>
            <a:pPr marL="355600" lvl="1" indent="0" algn="just">
              <a:buNone/>
            </a:pPr>
            <a:endParaRPr lang="cs-CZ" sz="4800" dirty="0"/>
          </a:p>
        </p:txBody>
      </p:sp>
    </p:spTree>
    <p:extLst>
      <p:ext uri="{BB962C8B-B14F-4D97-AF65-F5344CB8AC3E}">
        <p14:creationId xmlns:p14="http://schemas.microsoft.com/office/powerpoint/2010/main" val="2184127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199" y="131092"/>
            <a:ext cx="10515600" cy="677778"/>
          </a:xfrm>
        </p:spPr>
        <p:txBody>
          <a:bodyPr>
            <a:normAutofit fontScale="90000"/>
          </a:bodyPr>
          <a:lstStyle/>
          <a:p>
            <a:pPr algn="ctr"/>
            <a:r>
              <a:rPr lang="cs-CZ" dirty="0"/>
              <a:t>Zjišťování stavu věci – dokazování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36</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461555" y="691719"/>
            <a:ext cx="11044646" cy="5334612"/>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lvl="1" algn="just">
              <a:lnSpc>
                <a:spcPct val="120000"/>
              </a:lnSpc>
              <a:buFont typeface="Wingdings" panose="05000000000000000000" pitchFamily="2" charset="2"/>
              <a:buChar char="§"/>
            </a:pPr>
            <a:r>
              <a:rPr lang="cs-CZ" sz="4800" dirty="0"/>
              <a:t>O provádění dokazování a možnosti se jej účastnit musí být účastníci předem vyrozuměni.</a:t>
            </a:r>
          </a:p>
          <a:p>
            <a:pPr lvl="1" algn="just">
              <a:lnSpc>
                <a:spcPct val="120000"/>
              </a:lnSpc>
              <a:buFont typeface="Wingdings" panose="05000000000000000000" pitchFamily="2" charset="2"/>
              <a:buChar char="§"/>
            </a:pPr>
            <a:r>
              <a:rPr lang="cs-CZ" sz="4800" dirty="0" err="1"/>
              <a:t>SprOrg</a:t>
            </a:r>
            <a:r>
              <a:rPr lang="cs-CZ" sz="4800" dirty="0"/>
              <a:t> není vázán návrhem na provedení důkazu (ale </a:t>
            </a:r>
            <a:r>
              <a:rPr lang="cs-CZ" sz="4800" dirty="0" err="1"/>
              <a:t>ust</a:t>
            </a:r>
            <a:r>
              <a:rPr lang="cs-CZ" sz="4800" dirty="0"/>
              <a:t>. § 68 odst. 3) </a:t>
            </a:r>
            <a:r>
              <a:rPr lang="cs-CZ" sz="4800" dirty="0" err="1"/>
              <a:t>SprŘ</a:t>
            </a:r>
            <a:r>
              <a:rPr lang="cs-CZ" sz="4800" dirty="0"/>
              <a:t>).</a:t>
            </a:r>
          </a:p>
          <a:p>
            <a:pPr lvl="1" algn="just">
              <a:lnSpc>
                <a:spcPct val="120000"/>
              </a:lnSpc>
              <a:buFont typeface="Wingdings" panose="05000000000000000000" pitchFamily="2" charset="2"/>
              <a:buChar char="§"/>
            </a:pPr>
            <a:r>
              <a:rPr lang="cs-CZ" sz="4800" b="0" dirty="0">
                <a:solidFill>
                  <a:srgbClr val="444444"/>
                </a:solidFill>
                <a:effectLst/>
              </a:rPr>
              <a:t>Rozsudek NSS ze dne 18. 11. 2011, čj. 2 As 45/2010-68: </a:t>
            </a:r>
            <a:r>
              <a:rPr lang="cs-CZ" sz="4800" i="1" dirty="0"/>
              <a:t>„I za situace, kdy kamerový záznam pořízený soukromou osobou, který zasahuje do sféry osobnostních práv zaznamenané osoby, nebyl pořízen s jejím souhlasem či v souladu se zákonnými výjimkami, není jeho použitelnost pro potřeby dokazování ve správním řízení zcela vyloučena. V těchto případech je vždy nutno poměřit legitimitu cíle, kterého mělo být pořízením záznamu dosaženo, na straně jedné a přiměřenost užitého postupu na straně druhé. Je tak vždy nutno uvážit, zda v konkrétním případě může nad ochranou osobnostních práv dotčeného subjektu převážit zájem společnosti na objasnění a potrestání deliktních jednání a především pak ochrana ústavně zaručených práv pořizovatele takového záznamu.“</a:t>
            </a:r>
          </a:p>
          <a:p>
            <a:pPr marL="355600" lvl="1" indent="0" algn="ctr">
              <a:lnSpc>
                <a:spcPct val="120000"/>
              </a:lnSpc>
              <a:buNone/>
            </a:pPr>
            <a:r>
              <a:rPr lang="cs-CZ" sz="4800" b="1" dirty="0">
                <a:solidFill>
                  <a:srgbClr val="444444"/>
                </a:solidFill>
              </a:rPr>
              <a:t>Důkaz listinou </a:t>
            </a:r>
          </a:p>
          <a:p>
            <a:pPr marL="714375" lvl="2" algn="just">
              <a:lnSpc>
                <a:spcPct val="120000"/>
              </a:lnSpc>
              <a:buFont typeface="Wingdings" panose="05000000000000000000" pitchFamily="2" charset="2"/>
              <a:buChar char="§"/>
            </a:pPr>
            <a:r>
              <a:rPr lang="cs-CZ" sz="4800" dirty="0">
                <a:solidFill>
                  <a:srgbClr val="444444"/>
                </a:solidFill>
              </a:rPr>
              <a:t>Veřejné listiny a ostatní.</a:t>
            </a:r>
          </a:p>
          <a:p>
            <a:pPr marL="714375" lvl="2" algn="just">
              <a:lnSpc>
                <a:spcPct val="120000"/>
              </a:lnSpc>
              <a:buFont typeface="Wingdings" panose="05000000000000000000" pitchFamily="2" charset="2"/>
              <a:buChar char="§"/>
            </a:pPr>
            <a:r>
              <a:rPr lang="cs-CZ" sz="4800" dirty="0">
                <a:solidFill>
                  <a:srgbClr val="444444"/>
                </a:solidFill>
              </a:rPr>
              <a:t>Možnost </a:t>
            </a:r>
            <a:r>
              <a:rPr lang="cs-CZ" sz="4800" dirty="0" err="1">
                <a:solidFill>
                  <a:srgbClr val="444444"/>
                </a:solidFill>
              </a:rPr>
              <a:t>SprOrg</a:t>
            </a:r>
            <a:r>
              <a:rPr lang="cs-CZ" sz="4800" dirty="0">
                <a:solidFill>
                  <a:srgbClr val="444444"/>
                </a:solidFill>
              </a:rPr>
              <a:t> uložit osobě, která listinu má, aby ji předložila.</a:t>
            </a:r>
          </a:p>
          <a:p>
            <a:pPr marL="714375" lvl="2" algn="just">
              <a:lnSpc>
                <a:spcPct val="120000"/>
              </a:lnSpc>
              <a:buFont typeface="Wingdings" panose="05000000000000000000" pitchFamily="2" charset="2"/>
              <a:buChar char="§"/>
            </a:pPr>
            <a:r>
              <a:rPr lang="cs-CZ" sz="4800" dirty="0">
                <a:solidFill>
                  <a:srgbClr val="444444"/>
                </a:solidFill>
              </a:rPr>
              <a:t>Listina se přečte/sdělí její obsah.</a:t>
            </a:r>
          </a:p>
          <a:p>
            <a:pPr marL="714375" lvl="2" algn="just">
              <a:lnSpc>
                <a:spcPct val="120000"/>
              </a:lnSpc>
              <a:buFont typeface="Wingdings" panose="05000000000000000000" pitchFamily="2" charset="2"/>
              <a:buChar char="§"/>
            </a:pPr>
            <a:r>
              <a:rPr lang="cs-CZ" sz="4800" dirty="0">
                <a:solidFill>
                  <a:srgbClr val="444444"/>
                </a:solidFill>
              </a:rPr>
              <a:t>Analogie v případě audio/foto záznamu (ale POZOR – zejm. video, další část prezentace) nebo www stránek.</a:t>
            </a:r>
          </a:p>
          <a:p>
            <a:pPr lvl="2" algn="just">
              <a:lnSpc>
                <a:spcPct val="120000"/>
              </a:lnSpc>
              <a:buFont typeface="Wingdings" panose="05000000000000000000" pitchFamily="2" charset="2"/>
              <a:buChar char="§"/>
            </a:pPr>
            <a:r>
              <a:rPr lang="cs-CZ" sz="4800" b="0" i="0" dirty="0">
                <a:solidFill>
                  <a:srgbClr val="444444"/>
                </a:solidFill>
                <a:effectLst/>
              </a:rPr>
              <a:t>rozsudek NSS ze dne 24. 8. 2016, čj. 1 As 80/2016-30: „</a:t>
            </a:r>
            <a:r>
              <a:rPr lang="cs-CZ" sz="4800" i="1" dirty="0"/>
              <a:t>Pokud je dokazovanou skutečností neuvedení určité obsahové informace na internetové stránce, případně grafická nebo vizuální podoba stránky, tak listina vzniklá jejím vytištěním, které mohlo určité části stránky potenciálně obsahující předmětné informace nezachytit, není sama o sobě ke zjištění věrného obsahu stránky dostatečná.“</a:t>
            </a:r>
          </a:p>
          <a:p>
            <a:pPr marL="355600" lvl="1" indent="0" algn="ctr">
              <a:lnSpc>
                <a:spcPct val="120000"/>
              </a:lnSpc>
              <a:buNone/>
            </a:pPr>
            <a:r>
              <a:rPr lang="cs-CZ" sz="4800" b="1" dirty="0"/>
              <a:t>Důkaz znaleckým posudkem/odborné vyjádření</a:t>
            </a:r>
            <a:endParaRPr lang="cs-CZ" sz="4800" dirty="0"/>
          </a:p>
          <a:p>
            <a:pPr lvl="1" algn="just">
              <a:lnSpc>
                <a:spcPct val="120000"/>
              </a:lnSpc>
              <a:buFont typeface="Wingdings" panose="05000000000000000000" pitchFamily="2" charset="2"/>
              <a:buChar char="§"/>
            </a:pPr>
            <a:r>
              <a:rPr lang="cs-CZ" sz="4800" dirty="0"/>
              <a:t>Usnesení o ustanovení znalce se oznamuje jen znalci, ostatní se vyrozumí. </a:t>
            </a:r>
          </a:p>
          <a:p>
            <a:pPr lvl="1" algn="just">
              <a:lnSpc>
                <a:spcPct val="120000"/>
              </a:lnSpc>
              <a:buFont typeface="Wingdings" panose="05000000000000000000" pitchFamily="2" charset="2"/>
              <a:buChar char="§"/>
            </a:pPr>
            <a:r>
              <a:rPr lang="cs-CZ" sz="4800" dirty="0" err="1"/>
              <a:t>SprOrg</a:t>
            </a:r>
            <a:r>
              <a:rPr lang="cs-CZ" sz="4800" dirty="0"/>
              <a:t> má právo požadovat po znalci vysvětlení nedostatků ZP, rozpory…</a:t>
            </a:r>
            <a:r>
              <a:rPr lang="cs-CZ" sz="4800" dirty="0" err="1"/>
              <a:t>ust</a:t>
            </a:r>
            <a:r>
              <a:rPr lang="cs-CZ" sz="4800" dirty="0"/>
              <a:t>. § 1 odst. 1) </a:t>
            </a:r>
            <a:r>
              <a:rPr lang="cs-CZ" sz="4800" dirty="0" err="1"/>
              <a:t>z.č</a:t>
            </a:r>
            <a:r>
              <a:rPr lang="cs-CZ" sz="4800" dirty="0"/>
              <a:t>. 254/2019 Sb., o znalcích, znaleckých kancelářích a znaleckých ústavech, ve zn. </a:t>
            </a:r>
            <a:r>
              <a:rPr lang="cs-CZ" sz="4800" dirty="0" err="1"/>
              <a:t>pozd</a:t>
            </a:r>
            <a:r>
              <a:rPr lang="cs-CZ" sz="4800" dirty="0"/>
              <a:t>. předpisů: „</a:t>
            </a:r>
            <a:r>
              <a:rPr lang="cs-CZ" sz="4800" i="1" dirty="0"/>
              <a:t>Výkonem znalecké činnosti se rozumí provádění znaleckých úkonů, zejména zpracování a podání znaleckého posudku, jeho doplnění nebo vysvětlení, a činnost, která bezprostředně směřuje k podání znaleckého posudku, jeho doplnění nebo vysvětlení.“</a:t>
            </a:r>
          </a:p>
          <a:p>
            <a:pPr lvl="1" algn="just">
              <a:lnSpc>
                <a:spcPct val="120000"/>
              </a:lnSpc>
              <a:buFont typeface="Wingdings" panose="05000000000000000000" pitchFamily="2" charset="2"/>
              <a:buChar char="§"/>
            </a:pPr>
            <a:r>
              <a:rPr lang="cs-CZ" sz="4800" dirty="0"/>
              <a:t>Znalec nesmí provádět právní hodnocení věci.</a:t>
            </a:r>
          </a:p>
          <a:p>
            <a:pPr lvl="1" algn="just">
              <a:lnSpc>
                <a:spcPct val="120000"/>
              </a:lnSpc>
              <a:buFont typeface="Wingdings" panose="05000000000000000000" pitchFamily="2" charset="2"/>
              <a:buChar char="§"/>
            </a:pPr>
            <a:r>
              <a:rPr lang="cs-CZ" sz="4800" dirty="0"/>
              <a:t>Odborné vyjádření – nemusí jej zpracovat soudní znalec, méně formalizovaný úkon, v jednodušších věcech; § 105 odst. 1) </a:t>
            </a:r>
            <a:r>
              <a:rPr lang="cs-CZ" sz="4800" dirty="0" err="1"/>
              <a:t>z.č</a:t>
            </a:r>
            <a:r>
              <a:rPr lang="cs-CZ" sz="4800" dirty="0"/>
              <a:t>. 141/1961 Sb., trestního řádu, ve zn. </a:t>
            </a:r>
            <a:r>
              <a:rPr lang="cs-CZ" sz="4800" dirty="0" err="1"/>
              <a:t>pozd</a:t>
            </a:r>
            <a:r>
              <a:rPr lang="cs-CZ" sz="4800" dirty="0"/>
              <a:t>. předpisů.  </a:t>
            </a:r>
          </a:p>
          <a:p>
            <a:pPr marL="355600" lvl="1" indent="0" algn="just">
              <a:buNone/>
            </a:pPr>
            <a:endParaRPr lang="cs-CZ" sz="4800" dirty="0"/>
          </a:p>
          <a:p>
            <a:pPr marL="355600" lvl="1" indent="0" algn="just">
              <a:buNone/>
            </a:pPr>
            <a:r>
              <a:rPr lang="cs-CZ" sz="4800" dirty="0"/>
              <a:t>		</a:t>
            </a:r>
          </a:p>
        </p:txBody>
      </p:sp>
    </p:spTree>
    <p:extLst>
      <p:ext uri="{BB962C8B-B14F-4D97-AF65-F5344CB8AC3E}">
        <p14:creationId xmlns:p14="http://schemas.microsoft.com/office/powerpoint/2010/main" val="1181777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dokazování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37</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050" b="0" i="0" dirty="0">
              <a:solidFill>
                <a:srgbClr val="444444"/>
              </a:solidFill>
              <a:effectLst/>
              <a:latin typeface="Arial" panose="020B0604020202020204" pitchFamily="34" charset="0"/>
            </a:endParaRPr>
          </a:p>
          <a:p>
            <a:pPr marL="355600" lvl="1" indent="0" algn="ctr">
              <a:buNone/>
            </a:pPr>
            <a:r>
              <a:rPr lang="cs-CZ" sz="4800" b="1" dirty="0">
                <a:solidFill>
                  <a:srgbClr val="444444"/>
                </a:solidFill>
              </a:rPr>
              <a:t>Důkaz ohledáním</a:t>
            </a:r>
          </a:p>
          <a:p>
            <a:pPr marL="355600" lvl="1" indent="0" algn="ctr">
              <a:buNone/>
            </a:pPr>
            <a:endParaRPr lang="cs-CZ" sz="1200" b="1" dirty="0">
              <a:solidFill>
                <a:srgbClr val="444444"/>
              </a:solidFill>
            </a:endParaRPr>
          </a:p>
          <a:p>
            <a:pPr lvl="1" algn="just">
              <a:buFont typeface="Wingdings" panose="05000000000000000000" pitchFamily="2" charset="2"/>
              <a:buChar char="§"/>
            </a:pPr>
            <a:r>
              <a:rPr lang="cs-CZ" sz="4800" dirty="0"/>
              <a:t>Usnesením se uloží tomu, kdo má věc u sebe, aby strpěl její ohledání.</a:t>
            </a:r>
          </a:p>
          <a:p>
            <a:pPr lvl="1" algn="just">
              <a:buFont typeface="Wingdings" panose="05000000000000000000" pitchFamily="2" charset="2"/>
              <a:buChar char="§"/>
            </a:pPr>
            <a:r>
              <a:rPr lang="cs-CZ" sz="4800" dirty="0"/>
              <a:t>POZOR - Speciální právní úprava (např. odstraňování vraků dle ZPK).</a:t>
            </a:r>
          </a:p>
          <a:p>
            <a:pPr lvl="1" algn="just">
              <a:buFont typeface="Wingdings" panose="05000000000000000000" pitchFamily="2" charset="2"/>
              <a:buChar char="§"/>
            </a:pPr>
            <a:r>
              <a:rPr lang="cs-CZ" sz="4800" dirty="0"/>
              <a:t>Popisuje se faktický stav věci; vhodné pořídit fotodokumentaci s popisem apod.</a:t>
            </a:r>
          </a:p>
          <a:p>
            <a:pPr lvl="1" algn="just">
              <a:lnSpc>
                <a:spcPct val="170000"/>
              </a:lnSpc>
              <a:buFont typeface="Wingdings" panose="05000000000000000000" pitchFamily="2" charset="2"/>
              <a:buChar char="§"/>
            </a:pPr>
            <a:r>
              <a:rPr lang="pl-PL" sz="4800" i="0" dirty="0">
                <a:solidFill>
                  <a:srgbClr val="000000"/>
                </a:solidFill>
                <a:effectLst/>
              </a:rPr>
              <a:t>Rozsudek Krajského soudu v Praze, 44 A 17/2021-35, 28. 2. 2022:</a:t>
            </a:r>
            <a:r>
              <a:rPr lang="pl-PL" sz="4800" b="1" i="0" dirty="0">
                <a:solidFill>
                  <a:srgbClr val="000000"/>
                </a:solidFill>
                <a:effectLst/>
              </a:rPr>
              <a:t> „</a:t>
            </a:r>
            <a:r>
              <a:rPr lang="cs-CZ" sz="4800" i="1" dirty="0"/>
              <a:t>38. Žalovaný v napadeném rozhodnutí uvedl, že videozáznam představuje listinu, která se provede pouze založením do spisu. Avšak podle rozsudku Nejvyššího správního soudu ze dne 26. 11. 2008, čj. 2 As 59/2008-80, </a:t>
            </a:r>
            <a:r>
              <a:rPr lang="cs-CZ" sz="4800" b="1" i="1" dirty="0"/>
              <a:t>se dokazování promítnutím audiovizuálního záznamu svou podstatou nejvíce blíží dokazování ohledáním. </a:t>
            </a:r>
            <a:r>
              <a:rPr lang="cs-CZ" sz="4800" i="1" dirty="0"/>
              <a:t>Tento způsob dokazování přitom vyžaduje, aby při provádění mimo ústní jednání byl o takové skutečnosti vyhotoven protokol podle § 18 odst. 1 správního řádu. Tento názor aproboval též rozšířený senát, a to v usnesení ze dne 3. 4. 2012, čj. 7 As 57/2010 - 82, č. 2633/2012 Sb. NSS. Rozšířený senát dále uvedl, že „[v]</a:t>
            </a:r>
            <a:r>
              <a:rPr lang="cs-CZ" sz="4800" i="1" dirty="0" err="1"/>
              <a:t>ýznam</a:t>
            </a:r>
            <a:r>
              <a:rPr lang="cs-CZ" sz="4800" i="1" dirty="0"/>
              <a:t> protokolu o provedení důkazu (zde promítnutí záznamu) je totiž pro účastníky řízení o správním deliktu zcela zásadní. Protokolace prováděných důkazů je významnou procesní zárukou, tento institut ostatně prostupuje celým právním řádem a objevuje se v řízení daňovém nebo v trestním a civilním soudním řízení. Dokazování není možno až na zákonem stanovené výjimky provádět utajeným kabinetním způsobem. Pokud se tedy záznam promítá mimo ústní jednání […], musí být o takovém dokazování pořízen protokol, který je pro účastníka řízení jistou formální garanci dokazování “. Obecně je tedy možno dovodit, že jestliže správní orgán nenařídil ústní jednání a mimo jednání přehrál videozáznam, aniž by o této skutečnosti pořídil protokol ve smyslu § 18 správního řádu, provedl tento důkaz v rozporu se zákonem. </a:t>
            </a:r>
            <a:r>
              <a:rPr lang="cs-CZ" sz="4800" b="1" i="1" dirty="0"/>
              <a:t>Je totiž nezbytné, aby správní orgán sepsal o tomto způsobu provedení důkazu protokol, z něhož bude zřejmé, co svými smysly při přehrávání vnímal </a:t>
            </a:r>
            <a:r>
              <a:rPr lang="cs-CZ" sz="4800" b="1" i="1" dirty="0">
                <a:highlight>
                  <a:srgbClr val="FFFF00"/>
                </a:highlight>
              </a:rPr>
              <a:t>a co z něj dovodil</a:t>
            </a:r>
            <a:r>
              <a:rPr lang="cs-CZ" sz="4800" b="1" i="1" dirty="0"/>
              <a:t>.</a:t>
            </a:r>
          </a:p>
          <a:p>
            <a:pPr lvl="1" algn="just">
              <a:buFont typeface="Wingdings" panose="05000000000000000000" pitchFamily="2" charset="2"/>
              <a:buChar char="§"/>
            </a:pPr>
            <a:endParaRPr lang="cs-CZ" sz="1200" dirty="0"/>
          </a:p>
          <a:p>
            <a:pPr lvl="1" algn="just">
              <a:buFont typeface="Wingdings" panose="05000000000000000000" pitchFamily="2" charset="2"/>
              <a:buChar char="§"/>
            </a:pPr>
            <a:endParaRPr lang="cs-CZ" sz="1200" dirty="0"/>
          </a:p>
          <a:p>
            <a:pPr marL="355600" lvl="1" indent="0" algn="just">
              <a:buNone/>
            </a:pPr>
            <a:endParaRPr lang="cs-CZ" sz="1200" dirty="0"/>
          </a:p>
        </p:txBody>
      </p:sp>
    </p:spTree>
    <p:extLst>
      <p:ext uri="{BB962C8B-B14F-4D97-AF65-F5344CB8AC3E}">
        <p14:creationId xmlns:p14="http://schemas.microsoft.com/office/powerpoint/2010/main" val="3353042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dokazování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marL="0" indent="0" algn="ctr">
              <a:buNone/>
            </a:pPr>
            <a:r>
              <a:rPr lang="cs-CZ" sz="1200" b="1" dirty="0">
                <a:solidFill>
                  <a:srgbClr val="444444"/>
                </a:solidFill>
              </a:rPr>
              <a:t>Důkaz ohledáním</a:t>
            </a:r>
          </a:p>
          <a:p>
            <a:pPr algn="ct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38</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050" b="0" i="0" dirty="0">
              <a:solidFill>
                <a:srgbClr val="444444"/>
              </a:solidFill>
              <a:effectLst/>
              <a:latin typeface="Arial" panose="020B0604020202020204" pitchFamily="34" charset="0"/>
            </a:endParaRPr>
          </a:p>
          <a:p>
            <a:pPr lvl="1" algn="just">
              <a:buFont typeface="Wingdings" panose="05000000000000000000" pitchFamily="2" charset="2"/>
              <a:buChar char="§"/>
            </a:pPr>
            <a:endParaRPr lang="cs-CZ" sz="1200" dirty="0"/>
          </a:p>
          <a:p>
            <a:pPr lvl="1" algn="just">
              <a:buFont typeface="Wingdings" panose="05000000000000000000" pitchFamily="2" charset="2"/>
              <a:buChar char="§"/>
            </a:pPr>
            <a:endParaRPr lang="cs-CZ" sz="1200" dirty="0"/>
          </a:p>
          <a:p>
            <a:pPr marL="355600" lvl="1" indent="0" algn="just">
              <a:buNone/>
            </a:pPr>
            <a:endParaRPr lang="cs-CZ" sz="1200" dirty="0"/>
          </a:p>
        </p:txBody>
      </p:sp>
      <p:pic>
        <p:nvPicPr>
          <p:cNvPr id="8" name="Obrázek 7">
            <a:extLst>
              <a:ext uri="{FF2B5EF4-FFF2-40B4-BE49-F238E27FC236}">
                <a16:creationId xmlns:a16="http://schemas.microsoft.com/office/drawing/2014/main" id="{5B25684A-3B55-4F9C-B4E9-57E5B50F419B}"/>
              </a:ext>
            </a:extLst>
          </p:cNvPr>
          <p:cNvPicPr>
            <a:picLocks noChangeAspect="1"/>
          </p:cNvPicPr>
          <p:nvPr/>
        </p:nvPicPr>
        <p:blipFill>
          <a:blip r:embed="rId2"/>
          <a:stretch>
            <a:fillRect/>
          </a:stretch>
        </p:blipFill>
        <p:spPr>
          <a:xfrm rot="16200000">
            <a:off x="3875042" y="636007"/>
            <a:ext cx="4753247" cy="6337663"/>
          </a:xfrm>
          <a:prstGeom prst="rect">
            <a:avLst/>
          </a:prstGeom>
          <a:ln>
            <a:noFill/>
          </a:ln>
          <a:effectLst>
            <a:softEdge rad="112500"/>
          </a:effectLst>
        </p:spPr>
      </p:pic>
    </p:spTree>
    <p:extLst>
      <p:ext uri="{BB962C8B-B14F-4D97-AF65-F5344CB8AC3E}">
        <p14:creationId xmlns:p14="http://schemas.microsoft.com/office/powerpoint/2010/main" val="1879119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Zjišťování stavu věci – dokazování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39</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050" b="0" i="0" dirty="0">
              <a:solidFill>
                <a:srgbClr val="444444"/>
              </a:solidFill>
              <a:effectLst/>
              <a:latin typeface="Arial" panose="020B0604020202020204" pitchFamily="34" charset="0"/>
            </a:endParaRPr>
          </a:p>
          <a:p>
            <a:pPr marL="355600" lvl="1" indent="0" algn="ctr">
              <a:buNone/>
            </a:pPr>
            <a:r>
              <a:rPr lang="cs-CZ" sz="1200" b="1" dirty="0">
                <a:solidFill>
                  <a:srgbClr val="444444"/>
                </a:solidFill>
              </a:rPr>
              <a:t>Důkaz výslechem svědka</a:t>
            </a:r>
          </a:p>
          <a:p>
            <a:pPr marL="355600" lvl="1" indent="0" algn="ctr">
              <a:buNone/>
            </a:pPr>
            <a:endParaRPr lang="cs-CZ" sz="1200" b="1" dirty="0">
              <a:solidFill>
                <a:srgbClr val="444444"/>
              </a:solidFill>
            </a:endParaRPr>
          </a:p>
          <a:p>
            <a:pPr lvl="1" algn="just">
              <a:buFont typeface="Wingdings" panose="05000000000000000000" pitchFamily="2" charset="2"/>
              <a:buChar char="§"/>
            </a:pPr>
            <a:r>
              <a:rPr lang="cs-CZ" sz="1200" dirty="0"/>
              <a:t>Svědek =  FO, která není účastníkem.</a:t>
            </a:r>
          </a:p>
          <a:p>
            <a:pPr lvl="1" algn="just">
              <a:buFont typeface="Wingdings" panose="05000000000000000000" pitchFamily="2" charset="2"/>
              <a:buChar char="§"/>
            </a:pPr>
            <a:r>
              <a:rPr lang="cs-CZ" sz="1200" dirty="0"/>
              <a:t>Poučovací povinnost (</a:t>
            </a:r>
            <a:r>
              <a:rPr lang="cs-CZ" sz="1200" dirty="0" err="1"/>
              <a:t>ust</a:t>
            </a:r>
            <a:r>
              <a:rPr lang="cs-CZ" sz="1200" dirty="0"/>
              <a:t>. § 55 odst. 5) </a:t>
            </a:r>
            <a:r>
              <a:rPr lang="cs-CZ" sz="1200" dirty="0" err="1"/>
              <a:t>SprŘ</a:t>
            </a:r>
            <a:r>
              <a:rPr lang="cs-CZ" sz="1200" dirty="0"/>
              <a:t>) mj. o možnosti odepřít výpověď; lze odepřít jen tehdy, pokud by výpovědí bylo způsobeno riziko vedení trestního/přestupkového řízení proti němu nebo osobě blízké (+ utajované </a:t>
            </a:r>
            <a:r>
              <a:rPr lang="cs-CZ" sz="1200" dirty="0" err="1"/>
              <a:t>info</a:t>
            </a:r>
            <a:r>
              <a:rPr lang="cs-CZ" sz="1200" dirty="0"/>
              <a:t>).</a:t>
            </a:r>
          </a:p>
          <a:p>
            <a:pPr marL="627063" lvl="1" indent="-271463" algn="just">
              <a:buFont typeface="Wingdings" panose="05000000000000000000" pitchFamily="2" charset="2"/>
              <a:buChar char="§"/>
            </a:pPr>
            <a:r>
              <a:rPr lang="cs-CZ" sz="1200" dirty="0"/>
              <a:t>  Rozsudek KS v Plzni čj. 77 A 132/2021-51 ze dne 22. 6. 2022: </a:t>
            </a:r>
          </a:p>
          <a:p>
            <a:pPr marL="714375" lvl="1" indent="0" algn="just">
              <a:buNone/>
            </a:pPr>
            <a:r>
              <a:rPr lang="cs-CZ" sz="1200" i="1" dirty="0"/>
              <a:t>„Pokud pak žalobkyně odkazuje na své ústavní právo zakotvené v čl. 37 odst. 1 Listiny, respektive v § 55 odst. 4 správního řádu, je dlužno podotknout, že žalobkyně správnímu orgánu I. stupně vůbec, tj. ani v nejhrubších obrysech nevysvětlila podstatu svých tvrzených obav z nebezpečí stíhání pro přestupek, ať už svého nebo osoby jí blízké. Právo odepřít výpověď podle § 55 odst. 4 správního řádu přitom nelze vykládat natolik široce, že by je bylo možno využít zcela bezbřeze. V takovém případě by nebylo možno odlišit situace, kdy vyslýchaný důvodně využívá svého ústavního práva, od situací, kdy tohoto práva koneckonců zneužívá, např. proto, aby zabránil zjištění, které nesvědčí jeho zájmům. Zneužití práva přitom nemůže nikdy požívat právní ochrany. </a:t>
            </a:r>
            <a:r>
              <a:rPr lang="cs-CZ" sz="1200" b="1" i="1" dirty="0"/>
              <a:t>Z toho důvodu je nutné, aby vyslýchaný využívající tohoto svého práva poskytl správnímu orgánu alespoň takové informace, které při respektu k zachování samotné podstaty tohoto práva, umožní byť i jen ve zcela hrubých obrysech osvědčit důvodnost tvrzených obav z trestního či přestupkového stíhání.</a:t>
            </a:r>
            <a:r>
              <a:rPr lang="cs-CZ" sz="1200" i="1" dirty="0"/>
              <a:t> Nic takového však žalobkyně v projednávané věci neučinila; spokojila se s lakonickým odkazem na ustanovení § 55 odst. 4 správního řádu.“</a:t>
            </a:r>
          </a:p>
          <a:p>
            <a:pPr marL="355600" lvl="1" indent="0" algn="just">
              <a:buNone/>
            </a:pPr>
            <a:endParaRPr lang="cs-CZ" sz="1200" i="1" dirty="0"/>
          </a:p>
          <a:p>
            <a:pPr lvl="1" algn="just">
              <a:buFont typeface="Wingdings" panose="05000000000000000000" pitchFamily="2" charset="2"/>
              <a:buChar char="§"/>
            </a:pPr>
            <a:r>
              <a:rPr lang="cs-CZ" sz="1200" dirty="0"/>
              <a:t>Předvolání svědka – nejméně 5 dní předem, poučení; možná bezodkladná omluva (náležitosti omluvy vizte prominutí zmeškání úkonu). </a:t>
            </a:r>
          </a:p>
          <a:p>
            <a:pPr lvl="1" algn="just">
              <a:buFont typeface="Wingdings" panose="05000000000000000000" pitchFamily="2" charset="2"/>
              <a:buChar char="§"/>
            </a:pPr>
            <a:r>
              <a:rPr lang="cs-CZ" sz="1200" dirty="0"/>
              <a:t>Otázky SO – pouze na okolnosti, které vnímal svědek svými smysly; otázky nesmí být tzv. sugestivní (návodné), tj. např. dotazy na policistu: </a:t>
            </a:r>
            <a:r>
              <a:rPr lang="cs-CZ" sz="1200" b="0" i="0" dirty="0">
                <a:solidFill>
                  <a:srgbClr val="FF0000"/>
                </a:solidFill>
                <a:effectLst/>
              </a:rPr>
              <a:t>„</a:t>
            </a:r>
            <a:r>
              <a:rPr lang="cs-CZ" sz="1200" b="0" i="1" dirty="0">
                <a:solidFill>
                  <a:srgbClr val="FF0000"/>
                </a:solidFill>
                <a:effectLst/>
              </a:rPr>
              <a:t>Byl měřič řádně nastaven dle návodu k obsluze a metodice měření?</a:t>
            </a:r>
            <a:r>
              <a:rPr lang="cs-CZ" sz="1200" b="0" i="0" dirty="0">
                <a:solidFill>
                  <a:srgbClr val="FF0000"/>
                </a:solidFill>
                <a:effectLst/>
              </a:rPr>
              <a:t>“, „</a:t>
            </a:r>
            <a:r>
              <a:rPr lang="cs-CZ" sz="1200" b="0" i="1" dirty="0">
                <a:solidFill>
                  <a:srgbClr val="FF0000"/>
                </a:solidFill>
                <a:effectLst/>
              </a:rPr>
              <a:t>Bylo měřidlo – radarová hlava – po celou dobu měření nastaveno ve správném směru v aretovaných držácích s pevně nastavenou aretací na 22°?</a:t>
            </a:r>
            <a:r>
              <a:rPr lang="cs-CZ" sz="1200" b="0" i="0" dirty="0">
                <a:solidFill>
                  <a:srgbClr val="FF0000"/>
                </a:solidFill>
                <a:effectLst/>
              </a:rPr>
              <a:t>“, „</a:t>
            </a:r>
            <a:r>
              <a:rPr lang="cs-CZ" sz="1200" b="0" i="1" dirty="0">
                <a:solidFill>
                  <a:srgbClr val="FF0000"/>
                </a:solidFill>
                <a:effectLst/>
              </a:rPr>
              <a:t>Byla digitální kamera po celou dobu měření nastavena ve správném směru v aretovaných držácích s pevně nastavenou aretací na 19°?</a:t>
            </a:r>
            <a:r>
              <a:rPr lang="cs-CZ" sz="1200" b="0" i="0" dirty="0">
                <a:solidFill>
                  <a:srgbClr val="FF0000"/>
                </a:solidFill>
                <a:effectLst/>
              </a:rPr>
              <a:t>“</a:t>
            </a:r>
            <a:r>
              <a:rPr lang="cs-CZ" sz="1200" b="0" i="0" dirty="0">
                <a:solidFill>
                  <a:srgbClr val="444444"/>
                </a:solidFill>
                <a:effectLst/>
              </a:rPr>
              <a:t> X </a:t>
            </a:r>
            <a:r>
              <a:rPr lang="cs-CZ" sz="1200" b="0" i="0" dirty="0">
                <a:solidFill>
                  <a:srgbClr val="00B050"/>
                </a:solidFill>
                <a:effectLst/>
              </a:rPr>
              <a:t>Jak probíhalo měření rychlosti (nastavování systému)? </a:t>
            </a:r>
            <a:r>
              <a:rPr lang="cs-CZ" sz="1200" b="0" i="0" dirty="0">
                <a:solidFill>
                  <a:schemeClr val="bg2">
                    <a:lumMod val="10000"/>
                  </a:schemeClr>
                </a:solidFill>
                <a:effectLst/>
              </a:rPr>
              <a:t>Stejně jako otázky </a:t>
            </a:r>
            <a:r>
              <a:rPr lang="cs-CZ" sz="1200" b="0" i="0" dirty="0" err="1">
                <a:solidFill>
                  <a:schemeClr val="bg2">
                    <a:lumMod val="10000"/>
                  </a:schemeClr>
                </a:solidFill>
                <a:effectLst/>
              </a:rPr>
              <a:t>kapciózní</a:t>
            </a:r>
            <a:r>
              <a:rPr lang="cs-CZ" sz="1200" b="0" i="0" dirty="0">
                <a:solidFill>
                  <a:schemeClr val="bg2">
                    <a:lumMod val="10000"/>
                  </a:schemeClr>
                </a:solidFill>
                <a:effectLst/>
              </a:rPr>
              <a:t> - otázky předstírající nepravdivou, klamavou skutečnost, nebo předpokládající skutečnost obviněným dosud nepotvrzenou.</a:t>
            </a:r>
            <a:endParaRPr lang="cs-CZ" sz="1200" dirty="0">
              <a:solidFill>
                <a:srgbClr val="FF0000"/>
              </a:solidFill>
            </a:endParaRPr>
          </a:p>
        </p:txBody>
      </p:sp>
    </p:spTree>
    <p:extLst>
      <p:ext uri="{BB962C8B-B14F-4D97-AF65-F5344CB8AC3E}">
        <p14:creationId xmlns:p14="http://schemas.microsoft.com/office/powerpoint/2010/main" val="152515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Podjatost</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49234"/>
            <a:ext cx="11120846" cy="5111932"/>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4800" dirty="0"/>
          </a:p>
          <a:p>
            <a:pPr marL="355600" lvl="1" indent="0" algn="just">
              <a:buNone/>
            </a:pPr>
            <a:r>
              <a:rPr lang="cs-CZ" sz="4800" i="1" dirty="0"/>
              <a:t>„Každá osoba bezprostředně se podílející na výkonu pravomoci správního orgánu, o níž lze důvodně předpokládat, že má s ohledem na svůj poměr k věci, k účastníkům řízení nebo jejich zástupcům takový zájem na výsledku řízení, pro nějž lze pochybovat o její nepodjatosti, je vyloučena ze všech úkonů v řízení, při jejichž provádění by mohla výsledek řízení ovlivnit.“</a:t>
            </a:r>
          </a:p>
          <a:p>
            <a:pPr marL="355600" lvl="1" indent="0" algn="just">
              <a:buNone/>
            </a:pPr>
            <a:endParaRPr lang="cs-CZ" sz="4800" i="1" dirty="0"/>
          </a:p>
          <a:p>
            <a:pPr marL="355600" lvl="1" indent="0" algn="ctr">
              <a:buNone/>
            </a:pPr>
            <a:r>
              <a:rPr lang="cs-CZ" sz="4800" b="1" dirty="0"/>
              <a:t>Námitka podjatosti</a:t>
            </a:r>
          </a:p>
          <a:p>
            <a:pPr lvl="1">
              <a:buFont typeface="Wingdings" panose="05000000000000000000" pitchFamily="2" charset="2"/>
              <a:buChar char="§"/>
            </a:pPr>
            <a:r>
              <a:rPr lang="cs-CZ" sz="4800" dirty="0"/>
              <a:t>Musí být vznesena bezodkladně; jinak ztrácí účastník možnost, že o ní bude rozhodnuto usnesením (to se oznamuje pouze tomu, kdo námitku uplatnil).</a:t>
            </a:r>
          </a:p>
          <a:p>
            <a:pPr lvl="1">
              <a:buFont typeface="Wingdings" panose="05000000000000000000" pitchFamily="2" charset="2"/>
              <a:buChar char="§"/>
            </a:pPr>
            <a:r>
              <a:rPr lang="cs-CZ" sz="4800" dirty="0"/>
              <a:t>I námitka podjatosti je podáním – obecné náležitosti podání; </a:t>
            </a:r>
            <a:r>
              <a:rPr lang="cs-CZ" sz="4800" dirty="0">
                <a:solidFill>
                  <a:srgbClr val="000000"/>
                </a:solidFill>
              </a:rPr>
              <a:t>r</a:t>
            </a:r>
            <a:r>
              <a:rPr lang="cs-CZ" sz="4800" i="0" dirty="0">
                <a:solidFill>
                  <a:srgbClr val="000000"/>
                </a:solidFill>
                <a:effectLst/>
              </a:rPr>
              <a:t>ozsudek NSS čj. 9 As 70/2019-34 ze dne 4. 7. 2019</a:t>
            </a:r>
            <a:r>
              <a:rPr lang="cs-CZ" sz="4800" b="1" i="0" dirty="0">
                <a:solidFill>
                  <a:srgbClr val="000000"/>
                </a:solidFill>
                <a:effectLst/>
              </a:rPr>
              <a:t>: „</a:t>
            </a:r>
            <a:r>
              <a:rPr lang="cs-CZ" sz="4800" i="1" dirty="0"/>
              <a:t>Nikoliv každá námitka podjatosti je bez dalšího způsobilá zpochybnit nepodjatost rozhodujících úředních osob a ve zcela výjimečných případech nikoliv každá námitka je dokonce způsobilá vyvolat postup podle § 14 odst. 3 správního řádu.“ </a:t>
            </a:r>
          </a:p>
          <a:p>
            <a:pPr lvl="1">
              <a:buFont typeface="Wingdings" panose="05000000000000000000" pitchFamily="2" charset="2"/>
              <a:buChar char="§"/>
            </a:pPr>
            <a:endParaRPr lang="cs-CZ" sz="4800" dirty="0"/>
          </a:p>
          <a:p>
            <a:pPr marL="355600" lvl="1" indent="0" algn="ctr">
              <a:buNone/>
            </a:pPr>
            <a:endParaRPr lang="cs-CZ" sz="4800" dirty="0"/>
          </a:p>
          <a:p>
            <a:pPr marL="355600" lvl="1" indent="0" algn="ctr">
              <a:buNone/>
            </a:pPr>
            <a:r>
              <a:rPr lang="cs-CZ" sz="4800" b="1" dirty="0"/>
              <a:t>Zjišťování podjatosti z moci úřední </a:t>
            </a:r>
          </a:p>
          <a:p>
            <a:pPr lvl="1" algn="just">
              <a:buFont typeface="Wingdings" panose="05000000000000000000" pitchFamily="2" charset="2"/>
              <a:buChar char="§"/>
            </a:pPr>
            <a:r>
              <a:rPr lang="cs-CZ" sz="4800" dirty="0"/>
              <a:t>Úřední osoba zná okolnosti, které mohou svědčit pro její vyloučení – povinnost oznámit je ihned představenému; důsledky oznámení – činění jen nezbytných úkonů v řízení; </a:t>
            </a:r>
            <a:r>
              <a:rPr lang="cs-CZ" sz="4800" dirty="0" err="1"/>
              <a:t>příkl</a:t>
            </a:r>
            <a:r>
              <a:rPr lang="cs-CZ" sz="4800" dirty="0"/>
              <a:t>. okolností – tykání si účastníkem/zástupcem, trestní oznámení,…</a:t>
            </a:r>
          </a:p>
          <a:p>
            <a:pPr marL="355600" lvl="1" indent="0" algn="ctr">
              <a:buNone/>
            </a:pPr>
            <a:endParaRPr lang="cs-CZ" sz="4800" b="1" dirty="0"/>
          </a:p>
          <a:p>
            <a:pPr marL="355600" lvl="1" indent="0" algn="ctr">
              <a:buNone/>
            </a:pPr>
            <a:r>
              <a:rPr lang="cs-CZ" sz="4800" b="1" dirty="0"/>
              <a:t>Systémová podjatost</a:t>
            </a:r>
          </a:p>
          <a:p>
            <a:pPr marL="355600" lvl="1" indent="0" algn="ctr">
              <a:buNone/>
            </a:pPr>
            <a:endParaRPr lang="cs-CZ" sz="4800" b="1" dirty="0"/>
          </a:p>
          <a:p>
            <a:pPr lvl="1" algn="just">
              <a:buFont typeface="Wingdings" panose="05000000000000000000" pitchFamily="2" charset="2"/>
              <a:buChar char="§"/>
            </a:pPr>
            <a:r>
              <a:rPr lang="cs-CZ" sz="4800" dirty="0"/>
              <a:t>Smíšený model výkonu veřejné správy; kumulativní podmínky:</a:t>
            </a:r>
          </a:p>
          <a:p>
            <a:pPr marL="355600" lvl="1" indent="0" algn="just">
              <a:buNone/>
            </a:pPr>
            <a:r>
              <a:rPr lang="cs-CZ" sz="4800" dirty="0"/>
              <a:t> a) rozhoduje osoba, jejíž zaměstnavatel (či subjekt v </a:t>
            </a:r>
            <a:r>
              <a:rPr lang="cs-CZ" sz="4800" dirty="0" err="1"/>
              <a:t>odb</a:t>
            </a:r>
            <a:r>
              <a:rPr lang="cs-CZ" sz="4800" dirty="0"/>
              <a:t>. postavení) je účastníkem/zástupcem,</a:t>
            </a:r>
          </a:p>
          <a:p>
            <a:pPr marL="355600" lvl="1" indent="0" algn="just">
              <a:buNone/>
            </a:pPr>
            <a:r>
              <a:rPr lang="cs-CZ" sz="4800" dirty="0"/>
              <a:t> b) jde o věc objektivně významnou,  </a:t>
            </a:r>
          </a:p>
          <a:p>
            <a:pPr marL="355600" lvl="1" indent="0" algn="just">
              <a:buNone/>
            </a:pPr>
            <a:r>
              <a:rPr lang="cs-CZ" sz="4800" dirty="0"/>
              <a:t> c) jde o věc kontroverzní (petice, spory,…),</a:t>
            </a:r>
          </a:p>
          <a:p>
            <a:pPr marL="355600" lvl="1" indent="0" algn="just">
              <a:buNone/>
            </a:pPr>
            <a:r>
              <a:rPr lang="cs-CZ" sz="4800" dirty="0"/>
              <a:t> d) existují související okolnosti zakládající pochybnost o nepodjatosti (např. přednostní vyřízení věci, určení „nestandartní“ oprávněné úřední osoby…).  </a:t>
            </a:r>
          </a:p>
          <a:p>
            <a:pPr marL="355600" lvl="1" indent="0" algn="ctr">
              <a:buNone/>
            </a:pPr>
            <a:endParaRPr lang="cs-CZ" sz="4800" b="1" dirty="0"/>
          </a:p>
          <a:p>
            <a:pPr lvl="1" algn="ctr">
              <a:buFont typeface="Wingdings" panose="05000000000000000000" pitchFamily="2" charset="2"/>
              <a:buChar char="§"/>
            </a:pPr>
            <a:endParaRPr lang="cs-CZ" sz="4800" i="1" dirty="0"/>
          </a:p>
          <a:p>
            <a:pPr lvl="1" algn="just">
              <a:buFont typeface="Wingdings" panose="05000000000000000000" pitchFamily="2" charset="2"/>
              <a:buChar char="§"/>
            </a:pPr>
            <a:r>
              <a:rPr lang="cs-CZ" sz="4800" dirty="0"/>
              <a:t>Právní úprava, metodika:</a:t>
            </a:r>
          </a:p>
          <a:p>
            <a:pPr marL="355600" lvl="1" indent="0" algn="just">
              <a:buNone/>
            </a:pPr>
            <a:r>
              <a:rPr lang="cs-CZ" sz="4800" dirty="0"/>
              <a:t>§ 14 </a:t>
            </a:r>
            <a:r>
              <a:rPr lang="cs-CZ" sz="4800" dirty="0" err="1"/>
              <a:t>SprŘ</a:t>
            </a:r>
            <a:r>
              <a:rPr lang="cs-CZ" sz="4800" dirty="0"/>
              <a:t>; závěr č. 166/2019 – „Vyloučení z projednávání a rozhodování věci podle § 14 správního řádu“ </a:t>
            </a:r>
            <a:r>
              <a:rPr lang="cs-CZ" sz="4800" b="0" i="0" dirty="0">
                <a:solidFill>
                  <a:srgbClr val="333333"/>
                </a:solidFill>
                <a:effectLst/>
              </a:rPr>
              <a:t>Poradního sboru ministra vnitra ke správnímu řádu a správnímu trestání; </a:t>
            </a:r>
            <a:r>
              <a:rPr lang="cs-CZ" sz="4800" b="0" i="0" dirty="0">
                <a:solidFill>
                  <a:srgbClr val="333333"/>
                </a:solidFill>
                <a:effectLst/>
                <a:hlinkClick r:id="rId2"/>
              </a:rPr>
              <a:t>https://www.mvcr.cz/clanek/zavery-poradniho-sboru-ministra-vnitra-ke-spravnimu-radu.aspx</a:t>
            </a:r>
            <a:r>
              <a:rPr lang="cs-CZ" sz="4800" b="0" i="0" dirty="0">
                <a:solidFill>
                  <a:srgbClr val="333333"/>
                </a:solidFill>
                <a:effectLst/>
              </a:rPr>
              <a:t> </a:t>
            </a:r>
          </a:p>
          <a:p>
            <a:pPr marL="355600" lvl="1" indent="0" algn="just">
              <a:buNone/>
            </a:pPr>
            <a:endParaRPr lang="cs-CZ" sz="4800" dirty="0"/>
          </a:p>
          <a:p>
            <a:pPr marL="355600" lvl="1" indent="0" algn="ctr">
              <a:buNone/>
            </a:pPr>
            <a:endParaRPr lang="cs-CZ" sz="1200" b="1" dirty="0"/>
          </a:p>
        </p:txBody>
      </p:sp>
    </p:spTree>
    <p:extLst>
      <p:ext uri="{BB962C8B-B14F-4D97-AF65-F5344CB8AC3E}">
        <p14:creationId xmlns:p14="http://schemas.microsoft.com/office/powerpoint/2010/main" val="351992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endParaRPr lang="cs-CZ" sz="2000" dirty="0"/>
          </a:p>
          <a:p>
            <a:pPr marL="355600" lvl="1" indent="0">
              <a:buNone/>
            </a:pPr>
            <a:endParaRPr lang="cs-CZ"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40</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just">
              <a:buNone/>
            </a:pPr>
            <a:endParaRPr lang="cs-CZ" sz="1050" b="0" i="0" dirty="0">
              <a:solidFill>
                <a:srgbClr val="444444"/>
              </a:solidFill>
              <a:effectLst/>
              <a:latin typeface="Arial" panose="020B0604020202020204" pitchFamily="34" charset="0"/>
            </a:endParaRPr>
          </a:p>
          <a:p>
            <a:pPr marL="355600" lvl="1" indent="0" algn="ctr">
              <a:buNone/>
            </a:pPr>
            <a:r>
              <a:rPr lang="cs-CZ" sz="1200" b="1" dirty="0">
                <a:solidFill>
                  <a:srgbClr val="444444"/>
                </a:solidFill>
              </a:rPr>
              <a:t>Důkaz výslechem svědka</a:t>
            </a:r>
          </a:p>
          <a:p>
            <a:pPr marL="355600" lvl="1" indent="0" algn="ctr">
              <a:buNone/>
            </a:pPr>
            <a:endParaRPr lang="cs-CZ" sz="1200" b="1" dirty="0">
              <a:solidFill>
                <a:srgbClr val="444444"/>
              </a:solidFill>
            </a:endParaRPr>
          </a:p>
        </p:txBody>
      </p:sp>
      <p:pic>
        <p:nvPicPr>
          <p:cNvPr id="8" name="Zástupný symbol pro obsah 3">
            <a:extLst>
              <a:ext uri="{FF2B5EF4-FFF2-40B4-BE49-F238E27FC236}">
                <a16:creationId xmlns:a16="http://schemas.microsoft.com/office/drawing/2014/main" id="{CA3489FE-C742-49EF-B6BD-CAABF953A7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3303" y="0"/>
            <a:ext cx="7524206" cy="5643155"/>
          </a:xfrm>
          <a:prstGeom prst="rect">
            <a:avLst/>
          </a:prstGeom>
          <a:ln>
            <a:noFill/>
          </a:ln>
          <a:effectLst>
            <a:softEdge rad="112500"/>
          </a:effectLst>
        </p:spPr>
      </p:pic>
    </p:spTree>
    <p:extLst>
      <p:ext uri="{BB962C8B-B14F-4D97-AF65-F5344CB8AC3E}">
        <p14:creationId xmlns:p14="http://schemas.microsoft.com/office/powerpoint/2010/main" val="681600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Přerušení a zastavení řízení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Autofit/>
          </a:bodyPr>
          <a:lstStyle/>
          <a:p>
            <a:pPr marL="0" indent="0" algn="ctr">
              <a:buNone/>
            </a:pPr>
            <a:r>
              <a:rPr lang="cs-CZ" sz="1200" b="1" i="0" dirty="0">
                <a:solidFill>
                  <a:srgbClr val="444444"/>
                </a:solidFill>
                <a:effectLst/>
              </a:rPr>
              <a:t>Přerušení řízení</a:t>
            </a:r>
          </a:p>
          <a:p>
            <a:pPr marL="0" indent="0" algn="just">
              <a:spcBef>
                <a:spcPts val="0"/>
              </a:spcBef>
              <a:buNone/>
            </a:pPr>
            <a:endParaRPr lang="cs-CZ" sz="1200" i="1" dirty="0"/>
          </a:p>
          <a:p>
            <a:pPr marL="0">
              <a:lnSpc>
                <a:spcPct val="100000"/>
              </a:lnSpc>
              <a:spcBef>
                <a:spcPts val="0"/>
              </a:spcBef>
              <a:buFont typeface="Wingdings" panose="05000000000000000000" pitchFamily="2" charset="2"/>
              <a:buChar char="§"/>
            </a:pPr>
            <a:r>
              <a:rPr lang="cs-CZ" sz="1200" dirty="0"/>
              <a:t>Význam přerušení řízení.</a:t>
            </a:r>
          </a:p>
          <a:p>
            <a:pPr marL="0">
              <a:lnSpc>
                <a:spcPct val="100000"/>
              </a:lnSpc>
              <a:spcBef>
                <a:spcPts val="0"/>
              </a:spcBef>
              <a:buFont typeface="Wingdings" panose="05000000000000000000" pitchFamily="2" charset="2"/>
              <a:buChar char="§"/>
            </a:pPr>
            <a:r>
              <a:rPr lang="cs-CZ" sz="1200" dirty="0"/>
              <a:t>Jen na dobu nezbytně nutnou.</a:t>
            </a:r>
          </a:p>
          <a:p>
            <a:pPr marL="0">
              <a:lnSpc>
                <a:spcPct val="100000"/>
              </a:lnSpc>
              <a:spcBef>
                <a:spcPts val="0"/>
              </a:spcBef>
              <a:buFont typeface="Wingdings" panose="05000000000000000000" pitchFamily="2" charset="2"/>
              <a:buChar char="§"/>
            </a:pPr>
            <a:r>
              <a:rPr lang="cs-CZ" sz="1200" dirty="0"/>
              <a:t>Žadatel v řízení o žádosti – není povinnost vyhovět.  </a:t>
            </a:r>
          </a:p>
          <a:p>
            <a:pPr marL="0">
              <a:lnSpc>
                <a:spcPct val="100000"/>
              </a:lnSpc>
              <a:spcBef>
                <a:spcPts val="0"/>
              </a:spcBef>
              <a:buFont typeface="Wingdings" panose="05000000000000000000" pitchFamily="2" charset="2"/>
              <a:buChar char="§"/>
            </a:pPr>
            <a:r>
              <a:rPr lang="cs-CZ" sz="1200" dirty="0"/>
              <a:t>Usnesení: </a:t>
            </a:r>
          </a:p>
          <a:p>
            <a:pPr lvl="1" algn="just">
              <a:lnSpc>
                <a:spcPct val="100000"/>
              </a:lnSpc>
              <a:spcBef>
                <a:spcPts val="0"/>
              </a:spcBef>
              <a:buFont typeface="Wingdings" panose="05000000000000000000" pitchFamily="2" charset="2"/>
              <a:buChar char="§"/>
            </a:pPr>
            <a:r>
              <a:rPr lang="cs-CZ" sz="1200" dirty="0"/>
              <a:t>předmět řízení, důvod přerušení a doba, na kterou se řízení přerušuje (příklad: </a:t>
            </a:r>
            <a:r>
              <a:rPr lang="cs-CZ" sz="1200" i="1" dirty="0">
                <a:solidFill>
                  <a:srgbClr val="FF0000"/>
                </a:solidFill>
              </a:rPr>
              <a:t>„…přerušuje do doby odstranění vad žádosti…“ </a:t>
            </a:r>
            <a:r>
              <a:rPr lang="cs-CZ" sz="1200" dirty="0">
                <a:solidFill>
                  <a:schemeClr val="bg2">
                    <a:lumMod val="10000"/>
                  </a:schemeClr>
                </a:solidFill>
              </a:rPr>
              <a:t>X </a:t>
            </a:r>
            <a:r>
              <a:rPr lang="cs-CZ" sz="1200" i="1" dirty="0">
                <a:solidFill>
                  <a:srgbClr val="00B050"/>
                </a:solidFill>
              </a:rPr>
              <a:t>„…přerušuje do doby odstranění vad žádosti, nejpozději však do 31. 12. 2023.“</a:t>
            </a:r>
            <a:r>
              <a:rPr lang="cs-CZ" sz="1200" dirty="0">
                <a:solidFill>
                  <a:schemeClr val="bg2">
                    <a:lumMod val="10000"/>
                  </a:schemeClr>
                </a:solidFill>
              </a:rPr>
              <a:t>),</a:t>
            </a:r>
          </a:p>
          <a:p>
            <a:pPr marL="712788" lvl="1" algn="just">
              <a:lnSpc>
                <a:spcPct val="100000"/>
              </a:lnSpc>
              <a:spcBef>
                <a:spcPts val="0"/>
              </a:spcBef>
              <a:buFont typeface="Wingdings" panose="05000000000000000000" pitchFamily="2" charset="2"/>
              <a:buChar char="§"/>
            </a:pPr>
            <a:r>
              <a:rPr lang="cs-CZ" sz="1200" dirty="0"/>
              <a:t>ustanovení, dle kterých bylo rozhodováno – a) příslušnost </a:t>
            </a:r>
            <a:r>
              <a:rPr lang="cs-CZ" sz="1200" dirty="0" err="1"/>
              <a:t>SprOrg</a:t>
            </a:r>
            <a:r>
              <a:rPr lang="cs-CZ" sz="1200" dirty="0"/>
              <a:t>, b) ustanovení, dle kterého je možné rozhodnout (např. § 64 odst. 1) písm. a)  </a:t>
            </a:r>
            <a:r>
              <a:rPr lang="cs-CZ" sz="1200" dirty="0" err="1"/>
              <a:t>SprŘ</a:t>
            </a:r>
            <a:r>
              <a:rPr lang="cs-CZ" sz="1200" dirty="0"/>
              <a:t>),</a:t>
            </a:r>
          </a:p>
          <a:p>
            <a:pPr marL="712788" lvl="1" algn="just">
              <a:lnSpc>
                <a:spcPct val="100000"/>
              </a:lnSpc>
              <a:spcBef>
                <a:spcPts val="0"/>
              </a:spcBef>
              <a:buFont typeface="Wingdings" panose="05000000000000000000" pitchFamily="2" charset="2"/>
              <a:buChar char="§"/>
            </a:pPr>
            <a:r>
              <a:rPr lang="cs-CZ" sz="1200" dirty="0"/>
              <a:t>označení „hlavních“ účastníků, </a:t>
            </a:r>
          </a:p>
          <a:p>
            <a:pPr marL="712788" lvl="2" indent="-355600" algn="just">
              <a:lnSpc>
                <a:spcPct val="100000"/>
              </a:lnSpc>
              <a:spcBef>
                <a:spcPts val="0"/>
              </a:spcBef>
              <a:buFont typeface="Wingdings" panose="05000000000000000000" pitchFamily="2" charset="2"/>
              <a:buChar char="§"/>
            </a:pPr>
            <a:r>
              <a:rPr lang="cs-CZ" sz="1200" dirty="0"/>
              <a:t>výrok může mít více částí,</a:t>
            </a:r>
          </a:p>
          <a:p>
            <a:pPr marL="712788" lvl="1" algn="just">
              <a:lnSpc>
                <a:spcPct val="100000"/>
              </a:lnSpc>
              <a:spcBef>
                <a:spcPts val="0"/>
              </a:spcBef>
              <a:buFont typeface="Wingdings" panose="05000000000000000000" pitchFamily="2" charset="2"/>
              <a:buChar char="§"/>
            </a:pPr>
            <a:r>
              <a:rPr lang="cs-CZ" sz="1200" dirty="0"/>
              <a:t>přerušení řízení „</a:t>
            </a:r>
            <a:r>
              <a:rPr lang="cs-CZ" sz="1200" i="1" dirty="0"/>
              <a:t>z dalších důvodů stanovených zákonem“</a:t>
            </a:r>
            <a:r>
              <a:rPr lang="cs-CZ" sz="1200" dirty="0"/>
              <a:t> (§ 64 odst. 1) písm. e) </a:t>
            </a:r>
            <a:r>
              <a:rPr lang="cs-CZ" sz="1200" dirty="0" err="1"/>
              <a:t>SprŘ</a:t>
            </a:r>
            <a:r>
              <a:rPr lang="cs-CZ" sz="1200" dirty="0"/>
              <a:t>) – </a:t>
            </a:r>
            <a:r>
              <a:rPr lang="cs-CZ" sz="1200" dirty="0" err="1"/>
              <a:t>SprŘ</a:t>
            </a:r>
            <a:r>
              <a:rPr lang="cs-CZ" sz="1200" dirty="0"/>
              <a:t> nebo jiný právní předpis musí obsahovat výslovné zmocnění k přerušení řízení (např. </a:t>
            </a:r>
            <a:r>
              <a:rPr lang="cs-CZ" sz="1200" dirty="0" err="1"/>
              <a:t>ust</a:t>
            </a:r>
            <a:r>
              <a:rPr lang="cs-CZ" sz="1200" dirty="0"/>
              <a:t>. § 129 odst. 2) </a:t>
            </a:r>
            <a:r>
              <a:rPr lang="cs-CZ" sz="1200" dirty="0" err="1"/>
              <a:t>StavZák</a:t>
            </a:r>
            <a:r>
              <a:rPr lang="cs-CZ" sz="1200" dirty="0"/>
              <a:t> – přerušení řízení o odstranění stavby),</a:t>
            </a:r>
          </a:p>
          <a:p>
            <a:pPr marL="712788" lvl="1" algn="just">
              <a:lnSpc>
                <a:spcPct val="100000"/>
              </a:lnSpc>
              <a:spcBef>
                <a:spcPts val="0"/>
              </a:spcBef>
              <a:buFont typeface="Wingdings" panose="05000000000000000000" pitchFamily="2" charset="2"/>
              <a:buChar char="§"/>
            </a:pPr>
            <a:r>
              <a:rPr lang="cs-CZ" sz="1200" dirty="0"/>
              <a:t>vydá se, i pokud se požadavek na přerušení řízení zamítá, </a:t>
            </a:r>
          </a:p>
          <a:p>
            <a:pPr marL="712788" lvl="1" algn="just">
              <a:lnSpc>
                <a:spcPct val="100000"/>
              </a:lnSpc>
              <a:spcBef>
                <a:spcPts val="0"/>
              </a:spcBef>
              <a:buFont typeface="Wingdings" panose="05000000000000000000" pitchFamily="2" charset="2"/>
              <a:buChar char="§"/>
            </a:pPr>
            <a:r>
              <a:rPr lang="cs-CZ" sz="1200" dirty="0"/>
              <a:t>v odůvodnění nutné uvést, proč: a) se řízení přerušuje (vč. např. uvedení toho, proč se jedná o předběžnou otázku), b) došlo k určení lhůty uvedené ve výroku.   </a:t>
            </a:r>
          </a:p>
          <a:p>
            <a:pPr marL="0" lvl="1" algn="just">
              <a:lnSpc>
                <a:spcPct val="100000"/>
              </a:lnSpc>
              <a:spcBef>
                <a:spcPts val="0"/>
              </a:spcBef>
              <a:buFont typeface="Wingdings" panose="05000000000000000000" pitchFamily="2" charset="2"/>
              <a:buChar char="§"/>
            </a:pPr>
            <a:r>
              <a:rPr lang="cs-CZ" sz="1200" dirty="0"/>
              <a:t>Pokud je řízení přerušeno do doby, než účastník provede úkon, je nutné tento úkon specifikovat. </a:t>
            </a:r>
          </a:p>
          <a:p>
            <a:pPr marL="0" lvl="1" algn="just">
              <a:lnSpc>
                <a:spcPct val="100000"/>
              </a:lnSpc>
              <a:spcBef>
                <a:spcPts val="0"/>
              </a:spcBef>
              <a:buFont typeface="Wingdings" panose="05000000000000000000" pitchFamily="2" charset="2"/>
              <a:buChar char="§"/>
            </a:pPr>
            <a:r>
              <a:rPr lang="cs-CZ" sz="1200" dirty="0"/>
              <a:t>Vztah výzvy a usnesení o přerušení řízení – přestože výzva samotná nepodléhá přezkoumání nadřízeným orgánem v odvolacím řízení, pokud je usnesení vydané na jejím základě napadeno odvoláním, přezkoumává se i důvodnost vydání usnesení.</a:t>
            </a:r>
          </a:p>
          <a:p>
            <a:pPr marL="0" lvl="1" indent="0" algn="just">
              <a:lnSpc>
                <a:spcPct val="100000"/>
              </a:lnSpc>
              <a:spcBef>
                <a:spcPts val="0"/>
              </a:spcBef>
              <a:buNone/>
            </a:pPr>
            <a:endParaRPr lang="cs-CZ" sz="1200" i="1" dirty="0"/>
          </a:p>
          <a:p>
            <a:pPr marL="0" lvl="1" indent="0" algn="just">
              <a:lnSpc>
                <a:spcPct val="100000"/>
              </a:lnSpc>
              <a:spcBef>
                <a:spcPts val="0"/>
              </a:spcBef>
              <a:buNone/>
            </a:pPr>
            <a:endParaRPr lang="cs-CZ" sz="1200" i="1" dirty="0"/>
          </a:p>
          <a:p>
            <a:pPr marL="0" lvl="1" algn="just">
              <a:lnSpc>
                <a:spcPct val="100000"/>
              </a:lnSpc>
              <a:spcBef>
                <a:spcPts val="0"/>
              </a:spcBef>
              <a:buFont typeface="Wingdings" panose="05000000000000000000" pitchFamily="2" charset="2"/>
              <a:buChar char="§"/>
            </a:pPr>
            <a:r>
              <a:rPr lang="cs-CZ" sz="1100" dirty="0"/>
              <a:t>Právní úprava, metodika:</a:t>
            </a:r>
          </a:p>
          <a:p>
            <a:pPr marL="357188" lvl="1" indent="0" algn="just">
              <a:lnSpc>
                <a:spcPct val="100000"/>
              </a:lnSpc>
              <a:spcBef>
                <a:spcPts val="0"/>
              </a:spcBef>
              <a:buNone/>
            </a:pPr>
            <a:r>
              <a:rPr lang="cs-CZ" sz="1100" dirty="0"/>
              <a:t>§ 64, § 76  </a:t>
            </a:r>
            <a:r>
              <a:rPr lang="cs-CZ" sz="1100" dirty="0" err="1"/>
              <a:t>SprŘ</a:t>
            </a:r>
            <a:r>
              <a:rPr lang="cs-CZ" sz="1100" dirty="0"/>
              <a:t>; Závěr č. 104 ze zasedání poradního sboru ministra vnitra ke správnímu řádu ze dne 10. 6. 2011  - Nepřerušení správního řízení na požádání žadatele podle § 64 odst. 2 správního řádu</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41</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Tree>
    <p:extLst>
      <p:ext uri="{BB962C8B-B14F-4D97-AF65-F5344CB8AC3E}">
        <p14:creationId xmlns:p14="http://schemas.microsoft.com/office/powerpoint/2010/main" val="1335897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Přerušení a zastavení řízení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fontScale="25000" lnSpcReduction="20000"/>
          </a:bodyPr>
          <a:lstStyle/>
          <a:p>
            <a:pPr marL="0" indent="0" algn="ctr">
              <a:buNone/>
            </a:pPr>
            <a:r>
              <a:rPr lang="cs-CZ" sz="4800" b="1" dirty="0">
                <a:solidFill>
                  <a:srgbClr val="444444"/>
                </a:solidFill>
              </a:rPr>
              <a:t>Zastavení</a:t>
            </a:r>
            <a:r>
              <a:rPr lang="cs-CZ" sz="4800" b="1" i="0" dirty="0">
                <a:solidFill>
                  <a:srgbClr val="444444"/>
                </a:solidFill>
                <a:effectLst/>
              </a:rPr>
              <a:t> řízení</a:t>
            </a:r>
          </a:p>
          <a:p>
            <a:pPr algn="just">
              <a:buFont typeface="Wingdings" panose="05000000000000000000" pitchFamily="2" charset="2"/>
              <a:buChar char="§"/>
            </a:pPr>
            <a:endParaRPr lang="cs-CZ" sz="1200" i="1" dirty="0"/>
          </a:p>
          <a:p>
            <a:pPr lvl="1" algn="just">
              <a:lnSpc>
                <a:spcPct val="120000"/>
              </a:lnSpc>
              <a:buFont typeface="Wingdings" panose="05000000000000000000" pitchFamily="2" charset="2"/>
              <a:buChar char="§"/>
            </a:pPr>
            <a:r>
              <a:rPr lang="cs-CZ" sz="4800" dirty="0"/>
              <a:t>Před vydáním usnesení není povinnost postupu dle </a:t>
            </a:r>
            <a:r>
              <a:rPr lang="cs-CZ" sz="4800" dirty="0" err="1"/>
              <a:t>ust</a:t>
            </a:r>
            <a:r>
              <a:rPr lang="cs-CZ" sz="4800" dirty="0"/>
              <a:t>. § 36 odst. 3 </a:t>
            </a:r>
            <a:r>
              <a:rPr lang="cs-CZ" sz="4800" dirty="0" err="1"/>
              <a:t>SprŘ</a:t>
            </a:r>
            <a:r>
              <a:rPr lang="cs-CZ" sz="4800" dirty="0"/>
              <a:t>.</a:t>
            </a:r>
          </a:p>
          <a:p>
            <a:pPr lvl="1" algn="just">
              <a:lnSpc>
                <a:spcPct val="120000"/>
              </a:lnSpc>
              <a:buFont typeface="Wingdings" panose="05000000000000000000" pitchFamily="2" charset="2"/>
              <a:buChar char="§"/>
            </a:pPr>
            <a:r>
              <a:rPr lang="cs-CZ" sz="4800" dirty="0"/>
              <a:t>Řízení zastavené usnesením nepředstavuje překážku věci rozhodnuté. </a:t>
            </a:r>
          </a:p>
          <a:p>
            <a:pPr lvl="1" algn="just">
              <a:lnSpc>
                <a:spcPct val="120000"/>
              </a:lnSpc>
              <a:buFont typeface="Wingdings" panose="05000000000000000000" pitchFamily="2" charset="2"/>
              <a:buChar char="§"/>
            </a:pPr>
            <a:r>
              <a:rPr lang="cs-CZ" sz="4800" dirty="0"/>
              <a:t>K některým právním důvodům zastavení řízení:</a:t>
            </a:r>
          </a:p>
          <a:p>
            <a:pPr lvl="2" algn="just">
              <a:lnSpc>
                <a:spcPct val="120000"/>
              </a:lnSpc>
              <a:buFont typeface="Wingdings" panose="05000000000000000000" pitchFamily="2" charset="2"/>
              <a:buChar char="§"/>
            </a:pPr>
            <a:r>
              <a:rPr lang="cs-CZ" sz="4800" dirty="0"/>
              <a:t>neodstranění vad žádosti - rozsudek Nejvyššího správního soudu čj. 6 As 136/2013-56 ze dne 10. 9. 2014: „</a:t>
            </a:r>
            <a:r>
              <a:rPr lang="cs-CZ" sz="4800" i="1" dirty="0"/>
              <a:t>Zastavit řízení pro neodstranění vad žádosti podle § 66 odst. 1 písm. c) správního řádu z roku 2004 lze pouze, pokud předcházející výzva k doplnění náležitostí žádosti byla formulována natolik určitě a srozumitelně, aby z ní žadatel mohl zjistit, zda listiny, které k žádosti již přiložil, požadavku správního orgánu vyhovují, nevyhovují či vyhovují jen částečně, a v jakém směru tedy mají být dle správního orgánu doplněny. Prostá citace právního předpisu obsahujícího výčet povinných příloh žádosti bez zohlednění skutečnosti, že žadatel již některé z požadovaných listin předložil, není dostačující.“</a:t>
            </a:r>
          </a:p>
          <a:p>
            <a:pPr lvl="2" algn="just">
              <a:lnSpc>
                <a:spcPct val="120000"/>
              </a:lnSpc>
              <a:buFont typeface="Wingdings" panose="05000000000000000000" pitchFamily="2" charset="2"/>
              <a:buChar char="§"/>
            </a:pPr>
            <a:r>
              <a:rPr lang="cs-CZ" sz="4800" dirty="0"/>
              <a:t>byla podána </a:t>
            </a:r>
            <a:r>
              <a:rPr lang="cs-CZ" sz="4800" i="1" dirty="0"/>
              <a:t>žádost zjevně právně nepřípustná </a:t>
            </a:r>
            <a:r>
              <a:rPr lang="cs-CZ" sz="4800" dirty="0"/>
              <a:t>= jde o žádost, které je evidentně nepřípustná, tj. nedochází k opatřování podkladů (např. žádost o obnovení zaniklé cesty)  X rozhodnutí o zamítnutí žádosti (</a:t>
            </a:r>
            <a:r>
              <a:rPr lang="cs-CZ" sz="4800" dirty="0" err="1"/>
              <a:t>ust</a:t>
            </a:r>
            <a:r>
              <a:rPr lang="cs-CZ" sz="4800" dirty="0"/>
              <a:t>. § 51 odst. 3) správního řádu),	</a:t>
            </a:r>
          </a:p>
          <a:p>
            <a:pPr lvl="2" algn="just">
              <a:lnSpc>
                <a:spcPct val="120000"/>
              </a:lnSpc>
              <a:buFont typeface="Wingdings" panose="05000000000000000000" pitchFamily="2" charset="2"/>
              <a:buChar char="§"/>
            </a:pPr>
            <a:r>
              <a:rPr lang="cs-CZ" sz="4800" dirty="0"/>
              <a:t>žádost se stala zjevně bezpředmětnou = předmět řízení  platné právo připouští, ale v průběhu řízení ztratilo rozhodnutí o meritu význam (např. žádost o povolení zvl. užívání silnice v termínu od 01. 10. 2024 do 10. 10. 2024, žádost podána 30. 09. 2024).  </a:t>
            </a:r>
          </a:p>
          <a:p>
            <a:pPr lvl="1" algn="just">
              <a:lnSpc>
                <a:spcPct val="120000"/>
              </a:lnSpc>
              <a:buFont typeface="Wingdings" panose="05000000000000000000" pitchFamily="2" charset="2"/>
              <a:buChar char="§"/>
            </a:pPr>
            <a:endParaRPr lang="cs-CZ" sz="4800" dirty="0"/>
          </a:p>
          <a:p>
            <a:pPr lvl="1" algn="just">
              <a:lnSpc>
                <a:spcPct val="120000"/>
              </a:lnSpc>
              <a:buFont typeface="Wingdings" panose="05000000000000000000" pitchFamily="2" charset="2"/>
              <a:buChar char="§"/>
            </a:pPr>
            <a:r>
              <a:rPr lang="cs-CZ" sz="4800" dirty="0"/>
              <a:t>Zastavení řízení vedeného z moci úřední – odpadl důvod řízení (zanikla věc, které se řízení týká) – např. řízení o nařízení odstranění stavby, stavba v průběhu řízení zanikne, </a:t>
            </a:r>
            <a:r>
              <a:rPr lang="cs-CZ" sz="4800" dirty="0" err="1"/>
              <a:t>SprOrg</a:t>
            </a:r>
            <a:r>
              <a:rPr lang="cs-CZ" sz="4800" dirty="0"/>
              <a:t> řízení zastaví.</a:t>
            </a:r>
          </a:p>
          <a:p>
            <a:pPr lvl="1" algn="just">
              <a:lnSpc>
                <a:spcPct val="120000"/>
              </a:lnSpc>
              <a:buFont typeface="Wingdings" panose="05000000000000000000" pitchFamily="2" charset="2"/>
              <a:buChar char="§"/>
            </a:pPr>
            <a:r>
              <a:rPr lang="cs-CZ" sz="4800" dirty="0"/>
              <a:t>Právní úprava, metodika:</a:t>
            </a:r>
          </a:p>
          <a:p>
            <a:pPr marL="714375" lvl="1" indent="0" algn="just">
              <a:lnSpc>
                <a:spcPct val="120000"/>
              </a:lnSpc>
              <a:buNone/>
            </a:pPr>
            <a:r>
              <a:rPr lang="cs-CZ" sz="4800" dirty="0"/>
              <a:t>§ 45 odst. 3) § 66, § 76  </a:t>
            </a:r>
            <a:r>
              <a:rPr lang="cs-CZ" sz="4800" dirty="0" err="1"/>
              <a:t>SprŘ</a:t>
            </a:r>
            <a:r>
              <a:rPr lang="cs-CZ" sz="4800" dirty="0"/>
              <a:t>; Závěr č. 134 ze zasedání poradního sboru ministra vnitra ke správnímu řádu ze dne 14. 2. 2014 Povinnost nahradit náklady řízení po zastavení řízení</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42</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Tree>
    <p:extLst>
      <p:ext uri="{BB962C8B-B14F-4D97-AF65-F5344CB8AC3E}">
        <p14:creationId xmlns:p14="http://schemas.microsoft.com/office/powerpoint/2010/main" val="4202971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a:buFont typeface="Wingdings" panose="05000000000000000000" pitchFamily="2" charset="2"/>
              <a:buChar char="§"/>
            </a:pPr>
            <a:endParaRPr lang="cs-CZ" sz="2000" dirty="0"/>
          </a:p>
          <a:p>
            <a:pPr>
              <a:buFont typeface="Wingdings" panose="05000000000000000000" pitchFamily="2" charset="2"/>
              <a:buChar char="§"/>
            </a:pPr>
            <a:r>
              <a:rPr lang="cs-CZ" sz="1200" dirty="0"/>
              <a:t>Materiální/formální povaha rozhodnutí</a:t>
            </a:r>
          </a:p>
          <a:p>
            <a:pPr lvl="1" indent="-354013" algn="just">
              <a:buFont typeface="Wingdings" panose="05000000000000000000" pitchFamily="2" charset="2"/>
              <a:buChar char="§"/>
            </a:pPr>
            <a:r>
              <a:rPr lang="cs-CZ" sz="1200" dirty="0"/>
              <a:t>Rozsudek NSS čj. </a:t>
            </a:r>
            <a:r>
              <a:rPr lang="pt-BR" sz="1200" dirty="0"/>
              <a:t>4 Aos 4/2013-40</a:t>
            </a:r>
            <a:r>
              <a:rPr lang="cs-CZ" sz="1200" dirty="0"/>
              <a:t> ze dne</a:t>
            </a:r>
            <a:r>
              <a:rPr lang="pt-BR" sz="1200" dirty="0"/>
              <a:t> 12. 6. 2014</a:t>
            </a:r>
            <a:r>
              <a:rPr lang="cs-CZ" sz="1200" dirty="0"/>
              <a:t>: </a:t>
            </a:r>
            <a:r>
              <a:rPr lang="cs-CZ" sz="1200" i="1" dirty="0"/>
              <a:t>Rozhodnutí o zrušení opatření obecné povahy v přezkumném řízení představuje z materiálního hlediska opatření obecné povahy.</a:t>
            </a:r>
          </a:p>
          <a:p>
            <a:pPr marL="714375" indent="-357188" algn="just">
              <a:buFont typeface="Wingdings" panose="05000000000000000000" pitchFamily="2" charset="2"/>
              <a:buChar char="§"/>
            </a:pPr>
            <a:r>
              <a:rPr lang="cs-CZ" sz="1200" dirty="0"/>
              <a:t>Rozsudek NSS čj. 4 As 16/2017 – 45 ze dne 25. 05. 2017 (právní věta): </a:t>
            </a:r>
            <a:r>
              <a:rPr lang="cs-CZ" sz="1200" i="1" dirty="0"/>
              <a:t>Je třeba odlišit na jedné straně případy, kdy správní orgán na žádost provede zápis změn do registru silničních vozidel a vydá o tom osvědčení, což představuje toliko úkon dle části čtvrté správního řádu z roku 2004, avšak rozhodnutí o tom nevydává; na druhé straně pokud z některých důvodů požadovaný zápis v registru provést nelze, správní orgán o žádosti vede správní řízení dle části druhé správního řádu z roku 2004 a rozhodne o ní.</a:t>
            </a:r>
          </a:p>
          <a:p>
            <a:pPr marL="0" indent="0" algn="ctr">
              <a:buNone/>
            </a:pPr>
            <a:r>
              <a:rPr lang="cs-CZ" sz="1200" b="1" i="0" dirty="0">
                <a:solidFill>
                  <a:srgbClr val="444444"/>
                </a:solidFill>
                <a:effectLst/>
              </a:rPr>
              <a:t>Výroková část</a:t>
            </a:r>
          </a:p>
          <a:p>
            <a:pPr>
              <a:buFont typeface="Wingdings" panose="05000000000000000000" pitchFamily="2" charset="2"/>
              <a:buChar char="§"/>
            </a:pPr>
            <a:r>
              <a:rPr lang="cs-CZ" sz="1200" dirty="0"/>
              <a:t>Předmět řízení a jeho posouzení. </a:t>
            </a:r>
          </a:p>
          <a:p>
            <a:pPr>
              <a:buFont typeface="Wingdings" panose="05000000000000000000" pitchFamily="2" charset="2"/>
              <a:buChar char="§"/>
            </a:pPr>
            <a:r>
              <a:rPr lang="cs-CZ" sz="1200" dirty="0"/>
              <a:t>Rozhodující je skutkový a právní stav v době vydání rozhodnutí. </a:t>
            </a:r>
          </a:p>
          <a:p>
            <a:pPr>
              <a:buFont typeface="Wingdings" panose="05000000000000000000" pitchFamily="2" charset="2"/>
              <a:buChar char="§"/>
            </a:pPr>
            <a:r>
              <a:rPr lang="cs-CZ" sz="1200" dirty="0"/>
              <a:t>Ustanovení, dle kterých bylo rozhodováno – a) příslušnost </a:t>
            </a:r>
            <a:r>
              <a:rPr lang="cs-CZ" sz="1200" dirty="0" err="1"/>
              <a:t>SprOrg</a:t>
            </a:r>
            <a:r>
              <a:rPr lang="cs-CZ" sz="1200" dirty="0"/>
              <a:t>, b) ustanovení, dle kterého je možné rozhodnout (např. § 51 odst. 3 </a:t>
            </a:r>
            <a:r>
              <a:rPr lang="cs-CZ" sz="1200" dirty="0" err="1"/>
              <a:t>SprŘ</a:t>
            </a:r>
            <a:r>
              <a:rPr lang="cs-CZ" sz="1200" dirty="0"/>
              <a:t>).</a:t>
            </a:r>
          </a:p>
          <a:p>
            <a:pPr>
              <a:buFont typeface="Wingdings" panose="05000000000000000000" pitchFamily="2" charset="2"/>
              <a:buChar char="§"/>
            </a:pPr>
            <a:r>
              <a:rPr lang="cs-CZ" sz="1200" dirty="0"/>
              <a:t>Označení „hlavních“ účastníků. </a:t>
            </a:r>
          </a:p>
          <a:p>
            <a:pPr marL="357188" lvl="1" indent="-357188">
              <a:buFont typeface="Wingdings" panose="05000000000000000000" pitchFamily="2" charset="2"/>
              <a:buChar char="§"/>
            </a:pPr>
            <a:r>
              <a:rPr lang="cs-CZ" sz="1200" dirty="0"/>
              <a:t>Výrok může mít více částí. </a:t>
            </a:r>
          </a:p>
          <a:p>
            <a:pPr marL="357188" lvl="1" indent="-357188">
              <a:buFont typeface="Wingdings" panose="05000000000000000000" pitchFamily="2" charset="2"/>
              <a:buChar char="§"/>
            </a:pPr>
            <a:r>
              <a:rPr lang="cs-CZ" sz="1200" dirty="0"/>
              <a:t>Nutné používat jednoznačné, ideálně zákonné pojmy. Pokud je někomu ukládána povinnost: a) komu, b) v čem povinnost spočívá, c) v jaké lhůtě ji má splnit.</a:t>
            </a:r>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r>
              <a:rPr lang="cs-CZ" sz="1200" dirty="0"/>
              <a:t>Právní úprava, metodika: §§ 67, 68, 148, 149 </a:t>
            </a:r>
            <a:r>
              <a:rPr lang="cs-CZ" sz="1200" dirty="0" err="1"/>
              <a:t>SprŘ</a:t>
            </a:r>
            <a:r>
              <a:rPr lang="cs-CZ" sz="1200" dirty="0"/>
              <a:t>, Závěr č. 29 ze zasedání poradního sboru ministra vnitra ke správnímu řádu ze dne 10. 4. 2006 Rozhodnutí o odvolání proti usnesení</a:t>
            </a:r>
          </a:p>
          <a:p>
            <a:pPr marL="0" lvl="1" indent="0">
              <a:buNone/>
            </a:pPr>
            <a:endParaRPr lang="cs-CZ" sz="1200" dirty="0"/>
          </a:p>
          <a:p>
            <a:pPr marL="357188" lvl="1" indent="-357188">
              <a:buFont typeface="Wingdings" panose="05000000000000000000" pitchFamily="2" charset="2"/>
              <a:buChar char="§"/>
            </a:pPr>
            <a:endParaRPr lang="cs-CZ" sz="1200"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43</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Tree>
    <p:extLst>
      <p:ext uri="{BB962C8B-B14F-4D97-AF65-F5344CB8AC3E}">
        <p14:creationId xmlns:p14="http://schemas.microsoft.com/office/powerpoint/2010/main" val="1405434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a:buFont typeface="Wingdings" panose="05000000000000000000" pitchFamily="2" charset="2"/>
              <a:buChar char="§"/>
            </a:pPr>
            <a:endParaRPr lang="cs-CZ" sz="2000" dirty="0"/>
          </a:p>
          <a:p>
            <a:pPr marL="357188" lvl="1" indent="-357188">
              <a:buFont typeface="Wingdings" panose="05000000000000000000" pitchFamily="2" charset="2"/>
              <a:buChar char="§"/>
            </a:pPr>
            <a:r>
              <a:rPr lang="cs-CZ" sz="1200" dirty="0"/>
              <a:t>Výrok může odkázat na přílohy rozhodnutí. Ty s ním musí být spojeny a označeny.</a:t>
            </a:r>
          </a:p>
          <a:p>
            <a:pPr marL="357188" lvl="1" indent="-357188">
              <a:buFont typeface="Wingdings" panose="05000000000000000000" pitchFamily="2" charset="2"/>
              <a:buChar char="§"/>
            </a:pPr>
            <a:r>
              <a:rPr lang="cs-CZ" sz="1200" dirty="0"/>
              <a:t>Tzv. podmínky: </a:t>
            </a:r>
          </a:p>
          <a:p>
            <a:pPr marL="228600" lvl="1" indent="-228600">
              <a:buAutoNum type="alphaLcParenR"/>
            </a:pPr>
            <a:r>
              <a:rPr lang="cs-CZ" sz="1200" dirty="0"/>
              <a:t>musí mít oporu v právních předpisech, </a:t>
            </a:r>
          </a:p>
          <a:p>
            <a:pPr marL="228600" lvl="1" indent="-228600">
              <a:buAutoNum type="alphaLcParenR"/>
            </a:pPr>
            <a:r>
              <a:rPr lang="cs-CZ" sz="1200" dirty="0"/>
              <a:t>musí se vztahovat k úseku veřejného zájmu, který </a:t>
            </a:r>
            <a:r>
              <a:rPr lang="cs-CZ" sz="1200" dirty="0" err="1"/>
              <a:t>SprOrg</a:t>
            </a:r>
            <a:r>
              <a:rPr lang="cs-CZ" sz="1200" dirty="0"/>
              <a:t> chrání,</a:t>
            </a:r>
          </a:p>
          <a:p>
            <a:pPr marL="228600" lvl="1" indent="-228600">
              <a:buAutoNum type="alphaLcParenR"/>
            </a:pPr>
            <a:r>
              <a:rPr lang="cs-CZ" sz="1200" dirty="0"/>
              <a:t>nemá jít o soupis povinností plynoucích z právních předpisů,</a:t>
            </a:r>
          </a:p>
          <a:p>
            <a:pPr marL="228600" lvl="1" indent="-228600">
              <a:buAutoNum type="alphaLcParenR"/>
            </a:pPr>
            <a:r>
              <a:rPr lang="cs-CZ" sz="1200" dirty="0"/>
              <a:t>musí být odůvodněny.</a:t>
            </a:r>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r>
              <a:rPr lang="cs-CZ" sz="1200" dirty="0"/>
              <a:t>Výrok musí být maximálně určitý co do specifikace posuzované otázky tak i rozhodnutí o ní:</a:t>
            </a:r>
          </a:p>
          <a:p>
            <a:pPr marL="0" lvl="1" indent="0" algn="just">
              <a:buNone/>
            </a:pPr>
            <a:r>
              <a:rPr lang="cs-CZ" sz="1200" dirty="0"/>
              <a:t>rozsudek NSS čj. 1 As 195/2015 – 30 ze dne  17. 9. 2015:</a:t>
            </a:r>
            <a:r>
              <a:rPr lang="cs-CZ" sz="1200" i="1" dirty="0"/>
              <a:t> [16]. Lapidárně tuto skutečnost vyjádřil Krajský soud v Ostravě v rozsudku ze dne 12. 3. 2009, č. j. 22 Ca 3</a:t>
            </a:r>
            <a:r>
              <a:rPr lang="cs-CZ" sz="1200" b="1" i="1" dirty="0"/>
              <a:t>Pravomocné rozhodnutí deklarující existenci veřejně přístupné účelové komunikace na určitém pozemku je ovšem závazné pouze v tom případě, že jeho výrok přesně vymezuje, kudy účelová komunikace na daném pozemku vede</a:t>
            </a:r>
            <a:r>
              <a:rPr lang="cs-CZ" sz="1200" i="1" dirty="0"/>
              <a:t>33/2008 – 46: „Výrok správního rozhodnutí vydaného v řízení o určení právního vztahu (</a:t>
            </a:r>
            <a:r>
              <a:rPr lang="cs-CZ" sz="1200" i="1" dirty="0" err="1"/>
              <a:t>ust</a:t>
            </a:r>
            <a:r>
              <a:rPr lang="cs-CZ" sz="1200" i="1" dirty="0"/>
              <a:t>. </a:t>
            </a:r>
            <a:r>
              <a:rPr lang="cs-CZ" sz="1200" i="1" dirty="0">
                <a:hlinkClick r:id="rId2"/>
              </a:rPr>
              <a:t>§ 142</a:t>
            </a:r>
            <a:r>
              <a:rPr lang="cs-CZ" sz="1200" i="1" dirty="0"/>
              <a:t> odst. 1 správního řádu), jehož předmětem je existence či neexistence veřejně přístupné účelové komunikace (</a:t>
            </a:r>
            <a:r>
              <a:rPr lang="cs-CZ" sz="1200" i="1" dirty="0" err="1"/>
              <a:t>ust</a:t>
            </a:r>
            <a:r>
              <a:rPr lang="cs-CZ" sz="1200" i="1" dirty="0"/>
              <a:t>. </a:t>
            </a:r>
            <a:r>
              <a:rPr lang="cs-CZ" sz="1200" i="1" dirty="0">
                <a:hlinkClick r:id="rId3"/>
              </a:rPr>
              <a:t>§ 7</a:t>
            </a:r>
            <a:r>
              <a:rPr lang="cs-CZ" sz="1200" i="1" dirty="0"/>
              <a:t> odst. 1 zákona č. 13/1997 Sb., o pozemních komunikacích, ve znění pozdějších předpisů) musí být určitý, srozumitelný a konkrétní tak, aby nemohla ani v budoucnu vzniknout pochybnost o tom, kde je zcela přesně daná účelová komunikace situována, v jaké délce, šířce a po jakých zcela konkrétních částech jí dotčených pozemků vede, a to již s přihlédnutím k tomu, že takováto komunikace nemusí mít dokonce ani zpevněný povrch, nemusí být ani stavbou v občanskoprávním smyslu, nemusí být ani zapsána jako komunikace v katastru nemovitostí, kdy rozhodující je pouze faktický stav v terénu, tj. musí jít o cestu, která je prokazatelně užívána vozidly a chodci. </a:t>
            </a:r>
            <a:r>
              <a:rPr lang="cs-CZ" sz="1200" b="1" i="1" dirty="0"/>
              <a:t>Jen takové určité rozhodnutí je způsobilé napevno postavit existenci dané účelové komunikace a zabránit případným sporům do budoucna ohledně rozsahu práv a povinností s jejím užíváním spojených, což je také smyslem rozhodnutí dle </a:t>
            </a:r>
            <a:r>
              <a:rPr lang="cs-CZ" sz="1200" b="1" i="1" dirty="0">
                <a:hlinkClick r:id="rId2"/>
              </a:rPr>
              <a:t>§ 142</a:t>
            </a:r>
            <a:r>
              <a:rPr lang="cs-CZ" sz="1200" b="1" i="1" dirty="0"/>
              <a:t> odst. 1 správního řádu</a:t>
            </a:r>
            <a:r>
              <a:rPr lang="cs-CZ" sz="1200" i="1" dirty="0"/>
              <a:t>.“ Tento názor následně převzal i Nejvyšší správní soud (např. rozsudek ze dne 22. 1. 2015, č. j. 8 As 36/2014 – 68). [17] Rozhodnutí, které přesně nevymezí průběh účelové komunikace, jejíž existenci deklaruje, neslouží právní jistotě vlastníků dotčených pozemků ani uživatelů účelové komunikace, neboť nebrání budoucím sporům ohledně rozsahu práv a povinností spojených s užíváním této komunikace. Otázka přesného průběhu účelové komunikace tak zůstává i po řízení o určení právního vztahu právně nejistá.</a:t>
            </a:r>
            <a:endParaRPr lang="cs-CZ" sz="1200" dirty="0">
              <a:solidFill>
                <a:schemeClr val="tx1">
                  <a:lumMod val="95000"/>
                  <a:lumOff val="5000"/>
                </a:schemeClr>
              </a:solidFill>
            </a:endParaRPr>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endParaRPr lang="cs-CZ" sz="1200"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44</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65320"/>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r>
              <a:rPr lang="cs-CZ" sz="1200" b="1" i="0" dirty="0">
                <a:solidFill>
                  <a:srgbClr val="444444"/>
                </a:solidFill>
                <a:effectLst/>
                <a:latin typeface="+mj-lt"/>
              </a:rPr>
              <a:t>Výroková část</a:t>
            </a:r>
          </a:p>
        </p:txBody>
      </p:sp>
    </p:spTree>
    <p:extLst>
      <p:ext uri="{BB962C8B-B14F-4D97-AF65-F5344CB8AC3E}">
        <p14:creationId xmlns:p14="http://schemas.microsoft.com/office/powerpoint/2010/main" val="4250327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marL="0" lvl="1" indent="0">
              <a:buNone/>
            </a:pPr>
            <a:r>
              <a:rPr lang="cs-CZ" sz="1200" dirty="0"/>
              <a:t>	       </a:t>
            </a:r>
          </a:p>
          <a:p>
            <a:pPr marL="357188" lvl="1" indent="-357188">
              <a:buFont typeface="Wingdings" panose="05000000000000000000" pitchFamily="2" charset="2"/>
              <a:buChar char="§"/>
            </a:pPr>
            <a:endParaRPr lang="cs-CZ" sz="1200"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45</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478971" y="931815"/>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r>
              <a:rPr lang="cs-CZ" sz="1200" b="1" i="0" dirty="0">
                <a:solidFill>
                  <a:srgbClr val="444444"/>
                </a:solidFill>
                <a:effectLst/>
                <a:latin typeface="+mj-lt"/>
              </a:rPr>
              <a:t>Odůvodnění</a:t>
            </a:r>
          </a:p>
          <a:p>
            <a:pPr marL="355600" lvl="1" indent="0" algn="ctr">
              <a:buNone/>
            </a:pPr>
            <a:endParaRPr lang="cs-CZ" sz="1050" b="1" dirty="0">
              <a:solidFill>
                <a:srgbClr val="444444"/>
              </a:solidFill>
              <a:latin typeface="Arial" panose="020B0604020202020204" pitchFamily="34" charset="0"/>
            </a:endParaRPr>
          </a:p>
          <a:p>
            <a:pPr marL="441325" lvl="1" indent="-171450" algn="just">
              <a:buFont typeface="Wingdings" panose="05000000000000000000" pitchFamily="2" charset="2"/>
              <a:buChar char="§"/>
              <a:tabLst>
                <a:tab pos="357188" algn="l"/>
              </a:tabLst>
            </a:pPr>
            <a:r>
              <a:rPr lang="cs-CZ" sz="1200" dirty="0">
                <a:solidFill>
                  <a:srgbClr val="444444"/>
                </a:solidFill>
              </a:rPr>
              <a:t>Jak psát srozumitelně a přehledně úřední text: </a:t>
            </a:r>
            <a:r>
              <a:rPr lang="cs-CZ" sz="1200" dirty="0">
                <a:solidFill>
                  <a:srgbClr val="444444"/>
                </a:solidFill>
                <a:hlinkClick r:id="rId2"/>
              </a:rPr>
              <a:t>https://www.ochrance.cz/srozumitelne/</a:t>
            </a:r>
            <a:r>
              <a:rPr lang="cs-CZ" sz="1200" dirty="0">
                <a:solidFill>
                  <a:srgbClr val="444444"/>
                </a:solidFill>
              </a:rPr>
              <a:t> </a:t>
            </a:r>
          </a:p>
          <a:p>
            <a:pPr marL="441325" lvl="1" indent="-171450" algn="just">
              <a:buFont typeface="Wingdings" panose="05000000000000000000" pitchFamily="2" charset="2"/>
              <a:buChar char="§"/>
              <a:tabLst>
                <a:tab pos="357188" algn="l"/>
              </a:tabLst>
            </a:pPr>
            <a:r>
              <a:rPr lang="cs-CZ" sz="1200" dirty="0">
                <a:solidFill>
                  <a:srgbClr val="444444"/>
                </a:solidFill>
              </a:rPr>
              <a:t>Struktura odůvodnění – příklad: </a:t>
            </a:r>
          </a:p>
          <a:p>
            <a:pPr marL="269875" lvl="1" indent="0" algn="just">
              <a:buNone/>
              <a:tabLst>
                <a:tab pos="357188" algn="l"/>
              </a:tabLst>
            </a:pPr>
            <a:endParaRPr lang="cs-CZ" sz="1200" dirty="0">
              <a:solidFill>
                <a:srgbClr val="444444"/>
              </a:solidFill>
            </a:endParaRPr>
          </a:p>
          <a:p>
            <a:pPr marL="498475" lvl="1" indent="-228600" algn="just">
              <a:buAutoNum type="arabicPeriod"/>
              <a:tabLst>
                <a:tab pos="357188" algn="l"/>
              </a:tabLst>
            </a:pPr>
            <a:r>
              <a:rPr lang="cs-CZ" sz="1200" dirty="0">
                <a:solidFill>
                  <a:srgbClr val="444444"/>
                </a:solidFill>
              </a:rPr>
              <a:t>Dílčí závěr </a:t>
            </a:r>
            <a:r>
              <a:rPr lang="cs-CZ" sz="1200" dirty="0" err="1">
                <a:solidFill>
                  <a:srgbClr val="444444"/>
                </a:solidFill>
              </a:rPr>
              <a:t>SprOrg</a:t>
            </a:r>
            <a:endParaRPr lang="cs-CZ" sz="1200" dirty="0">
              <a:solidFill>
                <a:srgbClr val="444444"/>
              </a:solidFill>
            </a:endParaRPr>
          </a:p>
          <a:p>
            <a:pPr marL="498475" lvl="1" indent="-228600" algn="just">
              <a:buAutoNum type="arabicPeriod"/>
              <a:tabLst>
                <a:tab pos="357188" algn="l"/>
              </a:tabLst>
            </a:pPr>
            <a:r>
              <a:rPr lang="cs-CZ" sz="1200" dirty="0">
                <a:solidFill>
                  <a:srgbClr val="444444"/>
                </a:solidFill>
              </a:rPr>
              <a:t>Podklad, z kterého byl závěr učiněn</a:t>
            </a:r>
          </a:p>
          <a:p>
            <a:pPr marL="498475" lvl="1" indent="-228600" algn="just">
              <a:buAutoNum type="arabicPeriod"/>
              <a:tabLst>
                <a:tab pos="357188" algn="l"/>
              </a:tabLst>
            </a:pPr>
            <a:r>
              <a:rPr lang="cs-CZ" sz="1200" dirty="0">
                <a:solidFill>
                  <a:srgbClr val="444444"/>
                </a:solidFill>
              </a:rPr>
              <a:t>Úvahy </a:t>
            </a:r>
            <a:r>
              <a:rPr lang="cs-CZ" sz="1200" dirty="0" err="1">
                <a:solidFill>
                  <a:srgbClr val="444444"/>
                </a:solidFill>
              </a:rPr>
              <a:t>SprOrg</a:t>
            </a:r>
            <a:r>
              <a:rPr lang="cs-CZ" sz="1200" dirty="0">
                <a:solidFill>
                  <a:srgbClr val="444444"/>
                </a:solidFill>
              </a:rPr>
              <a:t> ohledně hodnocení podkladu</a:t>
            </a:r>
          </a:p>
          <a:p>
            <a:pPr marL="498475" lvl="1" indent="-228600" algn="just">
              <a:buAutoNum type="arabicPeriod"/>
              <a:tabLst>
                <a:tab pos="357188" algn="l"/>
              </a:tabLst>
            </a:pPr>
            <a:r>
              <a:rPr lang="cs-CZ" sz="1200" dirty="0">
                <a:solidFill>
                  <a:srgbClr val="444444"/>
                </a:solidFill>
              </a:rPr>
              <a:t>Vypořádání námitky účastníka k podkladu/dílčímu závěru</a:t>
            </a:r>
          </a:p>
          <a:p>
            <a:pPr marL="498475" lvl="1" indent="-228600" algn="just">
              <a:buAutoNum type="arabicPeriod"/>
              <a:tabLst>
                <a:tab pos="357188" algn="l"/>
              </a:tabLst>
            </a:pPr>
            <a:endParaRPr lang="cs-CZ" sz="1200" dirty="0">
              <a:solidFill>
                <a:srgbClr val="444444"/>
              </a:solidFill>
            </a:endParaRPr>
          </a:p>
          <a:p>
            <a:pPr marL="498475" lvl="1" indent="-228600" algn="just">
              <a:buFont typeface="Wingdings" panose="05000000000000000000" pitchFamily="2" charset="2"/>
              <a:buChar char="§"/>
              <a:tabLst>
                <a:tab pos="357188" algn="l"/>
              </a:tabLst>
            </a:pPr>
            <a:r>
              <a:rPr lang="cs-CZ" sz="1200" dirty="0" err="1">
                <a:solidFill>
                  <a:srgbClr val="444444"/>
                </a:solidFill>
              </a:rPr>
              <a:t>SprOrg</a:t>
            </a:r>
            <a:r>
              <a:rPr lang="cs-CZ" sz="1200" dirty="0">
                <a:solidFill>
                  <a:srgbClr val="444444"/>
                </a:solidFill>
              </a:rPr>
              <a:t> je vázán pravomocným a vykonatelným rozhodnutím jiného </a:t>
            </a:r>
            <a:r>
              <a:rPr lang="cs-CZ" sz="1200" dirty="0" err="1">
                <a:solidFill>
                  <a:srgbClr val="444444"/>
                </a:solidFill>
              </a:rPr>
              <a:t>SprOrg</a:t>
            </a:r>
            <a:r>
              <a:rPr lang="cs-CZ" sz="1200" dirty="0">
                <a:solidFill>
                  <a:srgbClr val="444444"/>
                </a:solidFill>
              </a:rPr>
              <a:t>. </a:t>
            </a:r>
          </a:p>
          <a:p>
            <a:pPr marL="498475" lvl="1" indent="-228600" algn="just">
              <a:buFont typeface="Wingdings" panose="05000000000000000000" pitchFamily="2" charset="2"/>
              <a:buChar char="§"/>
              <a:tabLst>
                <a:tab pos="357188" algn="l"/>
              </a:tabLst>
            </a:pPr>
            <a:r>
              <a:rPr lang="cs-CZ" sz="1200" dirty="0" err="1">
                <a:solidFill>
                  <a:srgbClr val="444444"/>
                </a:solidFill>
              </a:rPr>
              <a:t>SprOrg</a:t>
            </a:r>
            <a:r>
              <a:rPr lang="cs-CZ" sz="1200" dirty="0">
                <a:solidFill>
                  <a:srgbClr val="444444"/>
                </a:solidFill>
              </a:rPr>
              <a:t> si může </a:t>
            </a:r>
            <a:r>
              <a:rPr lang="cs-CZ" sz="1200" dirty="0" err="1">
                <a:solidFill>
                  <a:srgbClr val="444444"/>
                </a:solidFill>
              </a:rPr>
              <a:t>učnit</a:t>
            </a:r>
            <a:r>
              <a:rPr lang="cs-CZ" sz="1200" dirty="0">
                <a:solidFill>
                  <a:srgbClr val="444444"/>
                </a:solidFill>
              </a:rPr>
              <a:t> názor na tzv. předběžnou otázku (krom otázek osobního stavu nebo spáchání TČ, přečinu, přestupku), příp. ji řeší sám, je-li k tomu příslušný a v rámci vedeného řízení (pokud tak učinit lze).   </a:t>
            </a:r>
          </a:p>
          <a:p>
            <a:pPr marL="498475" lvl="1" indent="-228600" algn="just">
              <a:buAutoNum type="arabicPeriod"/>
              <a:tabLst>
                <a:tab pos="357188" algn="l"/>
              </a:tabLst>
            </a:pPr>
            <a:endParaRPr lang="cs-CZ" sz="1200" dirty="0">
              <a:solidFill>
                <a:srgbClr val="444444"/>
              </a:solidFill>
            </a:endParaRPr>
          </a:p>
          <a:p>
            <a:pPr marL="498475" lvl="1" indent="-228600" algn="just">
              <a:buFont typeface="Wingdings" panose="05000000000000000000" pitchFamily="2" charset="2"/>
              <a:buChar char="§"/>
              <a:tabLst>
                <a:tab pos="357188" algn="l"/>
              </a:tabLst>
            </a:pPr>
            <a:r>
              <a:rPr lang="cs-CZ" sz="1200" dirty="0">
                <a:solidFill>
                  <a:srgbClr val="444444"/>
                </a:solidFill>
              </a:rPr>
              <a:t>Součástí odůvodnění musí být alespoň stručné zdůvodnění (ale konkrétní) vymezení účastníků – např. řízení, kde se jedná o VPÚK – uvést, u jednotlivých účastníků jejich právní vztah k věci – tj. např. </a:t>
            </a:r>
            <a:r>
              <a:rPr lang="cs-CZ" sz="1200" i="1" dirty="0">
                <a:solidFill>
                  <a:srgbClr val="444444"/>
                </a:solidFill>
              </a:rPr>
              <a:t>vlastníci pozemků sousedících s posuzovanou cestou: Franta Novák, vlastník p.p.č. 475/1, …</a:t>
            </a:r>
          </a:p>
          <a:p>
            <a:pPr marL="269875" lvl="1" indent="0" algn="just">
              <a:buNone/>
              <a:tabLst>
                <a:tab pos="357188" algn="l"/>
              </a:tabLst>
            </a:pPr>
            <a:endParaRPr lang="cs-CZ" sz="1200" dirty="0">
              <a:solidFill>
                <a:srgbClr val="444444"/>
              </a:solidFill>
            </a:endParaRPr>
          </a:p>
          <a:p>
            <a:pPr marL="269875" lvl="1" indent="0" algn="just">
              <a:buNone/>
              <a:tabLst>
                <a:tab pos="357188" algn="l"/>
              </a:tabLst>
            </a:pPr>
            <a:endParaRPr lang="cs-CZ" sz="1200" dirty="0">
              <a:solidFill>
                <a:srgbClr val="444444"/>
              </a:solidFill>
            </a:endParaRPr>
          </a:p>
        </p:txBody>
      </p:sp>
    </p:spTree>
    <p:extLst>
      <p:ext uri="{BB962C8B-B14F-4D97-AF65-F5344CB8AC3E}">
        <p14:creationId xmlns:p14="http://schemas.microsoft.com/office/powerpoint/2010/main" val="2003036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a:buFont typeface="Wingdings" panose="05000000000000000000" pitchFamily="2" charset="2"/>
              <a:buChar char="§"/>
            </a:pPr>
            <a:endParaRPr lang="cs-CZ" sz="2000" dirty="0"/>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endParaRPr lang="cs-CZ" sz="1200" dirty="0"/>
          </a:p>
          <a:p>
            <a:pPr marL="357188" lvl="1" indent="-357188">
              <a:buFont typeface="Wingdings" panose="05000000000000000000" pitchFamily="2" charset="2"/>
              <a:buChar char="§"/>
            </a:pPr>
            <a:endParaRPr lang="cs-CZ" sz="1200" dirty="0"/>
          </a:p>
          <a:p>
            <a:pPr marL="355600" lvl="1" indent="0">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46</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31815"/>
            <a:ext cx="10966269" cy="512064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r>
              <a:rPr lang="cs-CZ" sz="1050" b="1" i="0" dirty="0">
                <a:solidFill>
                  <a:srgbClr val="444444"/>
                </a:solidFill>
                <a:effectLst/>
                <a:latin typeface="Arial" panose="020B0604020202020204" pitchFamily="34" charset="0"/>
              </a:rPr>
              <a:t>Odůvodnění</a:t>
            </a:r>
          </a:p>
          <a:p>
            <a:pPr marL="355600" lvl="1" indent="0" algn="just">
              <a:buNone/>
            </a:pPr>
            <a:r>
              <a:rPr lang="cs-CZ" sz="1400" dirty="0">
                <a:effectLst/>
                <a:ea typeface="Times New Roman" panose="02020603050405020304" pitchFamily="18" charset="0"/>
              </a:rPr>
              <a:t>Citace z </a:t>
            </a:r>
            <a:r>
              <a:rPr lang="cs-CZ" sz="1400" dirty="0">
                <a:ea typeface="Times New Roman" panose="02020603050405020304" pitchFamily="18" charset="0"/>
              </a:rPr>
              <a:t>odůvodnění rozhodnutí ORP: </a:t>
            </a:r>
            <a:r>
              <a:rPr lang="cs-CZ" sz="1400" i="1" dirty="0">
                <a:ea typeface="Times New Roman" panose="02020603050405020304" pitchFamily="18" charset="0"/>
              </a:rPr>
              <a:t>„</a:t>
            </a:r>
            <a:r>
              <a:rPr lang="cs-CZ" sz="1400" i="1" dirty="0">
                <a:effectLst/>
                <a:ea typeface="Times New Roman" panose="02020603050405020304" pitchFamily="18" charset="0"/>
              </a:rPr>
              <a:t>S tím souvisí i skutečnost, že zatímco dříve jsem mohla vedlejší brankou jezdit na kole, nyní tam mám postaveno několik schodů, což pro mne znamená snížení komfortu užívání nemovitosti. Tyto schody jsou nekvalitně řemeslně zhotoveny, každý nášlap má jinou výšku až o 3 cm a nedají se pohodlně zametat. - V případě navýšení silnice a nutnosti výstavby schodů ze zahrádky přímo na silnici uvádíme, že vjíždět ze silnice rovnou do zahrádky úzkou brankou (která tam není ani nebyla)  nebylo možné ani před tím (sklon cca 45stupňů dle foto původního stavu ve vyjádření k námitkám --- z 18.4.2019). Sama uvádí jako jediný přístup k nemovitosti sjezdem do dvora. Tedy přerušení plotu u zahrádky je využíváno pouze příležitostně. Ke kvalitě schodů a přehrazení příkopu uvádíme, že v současné době je disproporce stupňů vyrovnána subtilními betonovými překlady.“ </a:t>
            </a:r>
          </a:p>
          <a:p>
            <a:pPr marL="355600" lvl="1" indent="0" algn="ctr">
              <a:buNone/>
            </a:pPr>
            <a:endParaRPr lang="cs-CZ" sz="1050" b="1" dirty="0">
              <a:solidFill>
                <a:srgbClr val="444444"/>
              </a:solidFill>
              <a:latin typeface="Arial" panose="020B0604020202020204" pitchFamily="34" charset="0"/>
            </a:endParaRPr>
          </a:p>
        </p:txBody>
      </p:sp>
      <p:pic>
        <p:nvPicPr>
          <p:cNvPr id="8" name="Obrázek 7">
            <a:extLst>
              <a:ext uri="{FF2B5EF4-FFF2-40B4-BE49-F238E27FC236}">
                <a16:creationId xmlns:a16="http://schemas.microsoft.com/office/drawing/2014/main" id="{5DA07378-A0AC-48F8-B2FB-85C9329D4E12}"/>
              </a:ext>
            </a:extLst>
          </p:cNvPr>
          <p:cNvPicPr>
            <a:picLocks noChangeAspect="1"/>
          </p:cNvPicPr>
          <p:nvPr/>
        </p:nvPicPr>
        <p:blipFill>
          <a:blip r:embed="rId2"/>
          <a:stretch>
            <a:fillRect/>
          </a:stretch>
        </p:blipFill>
        <p:spPr>
          <a:xfrm rot="16200000">
            <a:off x="4385536" y="879435"/>
            <a:ext cx="3121976" cy="7224065"/>
          </a:xfrm>
          <a:prstGeom prst="rect">
            <a:avLst/>
          </a:prstGeom>
          <a:ln>
            <a:noFill/>
          </a:ln>
          <a:effectLst>
            <a:softEdge rad="112500"/>
          </a:effectLst>
        </p:spPr>
      </p:pic>
    </p:spTree>
    <p:extLst>
      <p:ext uri="{BB962C8B-B14F-4D97-AF65-F5344CB8AC3E}">
        <p14:creationId xmlns:p14="http://schemas.microsoft.com/office/powerpoint/2010/main" val="1381858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algn="just">
              <a:buFont typeface="Wingdings" panose="05000000000000000000" pitchFamily="2" charset="2"/>
              <a:buChar char="§"/>
            </a:pPr>
            <a:endParaRPr lang="cs-CZ" sz="2000" dirty="0"/>
          </a:p>
          <a:p>
            <a:pPr algn="just">
              <a:buFont typeface="Wingdings" panose="05000000000000000000" pitchFamily="2" charset="2"/>
              <a:buChar char="§"/>
            </a:pPr>
            <a:r>
              <a:rPr lang="cs-CZ" sz="1200" dirty="0"/>
              <a:t>Uvádí se: </a:t>
            </a:r>
          </a:p>
          <a:p>
            <a:pPr marL="228600" indent="-228600" algn="just">
              <a:buAutoNum type="alphaLcParenR"/>
            </a:pPr>
            <a:r>
              <a:rPr lang="cs-CZ" sz="1200" dirty="0"/>
              <a:t>zda lze podat řádný opravný prostředek, </a:t>
            </a:r>
          </a:p>
          <a:p>
            <a:pPr marL="228600" indent="-228600" algn="just">
              <a:buAutoNum type="alphaLcParenR"/>
            </a:pPr>
            <a:r>
              <a:rPr lang="cs-CZ" sz="1200" dirty="0"/>
              <a:t>u jakého správního orgánu, </a:t>
            </a:r>
          </a:p>
          <a:p>
            <a:pPr marL="228600" indent="-228600" algn="just">
              <a:buAutoNum type="alphaLcParenR"/>
            </a:pPr>
            <a:r>
              <a:rPr lang="cs-CZ" sz="1200" dirty="0"/>
              <a:t>kdo o uplatněném opravném prostředku rozhodne,</a:t>
            </a:r>
          </a:p>
          <a:p>
            <a:pPr marL="228600" indent="-228600" algn="just">
              <a:buAutoNum type="alphaLcParenR"/>
            </a:pPr>
            <a:r>
              <a:rPr lang="cs-CZ" sz="1200" dirty="0"/>
              <a:t>v jaké lhůtě je možné opravný prostředek podat, </a:t>
            </a:r>
          </a:p>
          <a:p>
            <a:pPr marL="228600" indent="-228600" algn="just">
              <a:buAutoNum type="alphaLcParenR"/>
            </a:pPr>
            <a:r>
              <a:rPr lang="cs-CZ" sz="1200" dirty="0"/>
              <a:t>od kterého dne se lhůta pro uplatnění opravného prostředku počítá.</a:t>
            </a:r>
          </a:p>
          <a:p>
            <a:pPr algn="just">
              <a:buFont typeface="Wingdings" panose="05000000000000000000" pitchFamily="2" charset="2"/>
              <a:buChar char="§"/>
            </a:pPr>
            <a:endParaRPr lang="cs-CZ" sz="2000" dirty="0"/>
          </a:p>
          <a:p>
            <a:pPr marL="357188" lvl="1" indent="-357188" algn="just">
              <a:buFont typeface="Wingdings" panose="05000000000000000000" pitchFamily="2" charset="2"/>
              <a:buChar char="§"/>
            </a:pPr>
            <a:r>
              <a:rPr lang="cs-CZ" sz="1200" dirty="0"/>
              <a:t>Následky nesprávného/neúplného poučení - § 83 odst. 2) </a:t>
            </a:r>
            <a:r>
              <a:rPr lang="cs-CZ" sz="1200" dirty="0" err="1"/>
              <a:t>SprŘ</a:t>
            </a:r>
            <a:r>
              <a:rPr lang="cs-CZ" sz="1200" dirty="0"/>
              <a:t>.</a:t>
            </a:r>
          </a:p>
          <a:p>
            <a:pPr marL="357188" lvl="1" indent="-357188" algn="just">
              <a:buFont typeface="Wingdings" panose="05000000000000000000" pitchFamily="2" charset="2"/>
              <a:buChar char="§"/>
            </a:pPr>
            <a:endParaRPr lang="cs-CZ" sz="1200" dirty="0"/>
          </a:p>
          <a:p>
            <a:pPr marL="357188" lvl="1" indent="-357188" algn="just">
              <a:buFont typeface="Wingdings" panose="05000000000000000000" pitchFamily="2" charset="2"/>
              <a:buChar char="§"/>
            </a:pPr>
            <a:endParaRPr lang="cs-CZ" sz="1200" dirty="0"/>
          </a:p>
          <a:p>
            <a:pPr marL="355600" lvl="1" indent="0" algn="just">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47</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r>
              <a:rPr lang="cs-CZ" sz="1200" b="1" i="0" dirty="0">
                <a:solidFill>
                  <a:srgbClr val="444444"/>
                </a:solidFill>
                <a:effectLst/>
                <a:latin typeface="Arial" panose="020B0604020202020204" pitchFamily="34" charset="0"/>
              </a:rPr>
              <a:t>Poučení</a:t>
            </a:r>
          </a:p>
          <a:p>
            <a:pPr marL="355600" lvl="1" indent="0" algn="ctr">
              <a:buNone/>
            </a:pPr>
            <a:endParaRPr lang="cs-CZ" sz="1050" b="1" dirty="0">
              <a:solidFill>
                <a:srgbClr val="444444"/>
              </a:solidFill>
              <a:latin typeface="Arial" panose="020B0604020202020204" pitchFamily="34" charset="0"/>
            </a:endParaRPr>
          </a:p>
        </p:txBody>
      </p:sp>
    </p:spTree>
    <p:extLst>
      <p:ext uri="{BB962C8B-B14F-4D97-AF65-F5344CB8AC3E}">
        <p14:creationId xmlns:p14="http://schemas.microsoft.com/office/powerpoint/2010/main" val="1375663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marL="357188" lvl="1" indent="-357188" algn="just">
              <a:buFont typeface="Wingdings" panose="05000000000000000000" pitchFamily="2" charset="2"/>
              <a:buChar char="§"/>
            </a:pPr>
            <a:endParaRPr lang="cs-CZ" sz="1200" dirty="0"/>
          </a:p>
          <a:p>
            <a:pPr marL="357188" lvl="1" indent="-357188" algn="just">
              <a:buFont typeface="Wingdings" panose="05000000000000000000" pitchFamily="2" charset="2"/>
              <a:buChar char="§"/>
            </a:pPr>
            <a:endParaRPr lang="cs-CZ" sz="1200" dirty="0"/>
          </a:p>
          <a:p>
            <a:pPr marL="355600" lvl="1" indent="0" algn="just">
              <a:buNone/>
            </a:pPr>
            <a:endParaRPr lang="cs-CZ" sz="1200" dirty="0"/>
          </a:p>
          <a:p>
            <a:pPr marL="355600" lvl="1" indent="0" algn="just">
              <a:buNone/>
            </a:pPr>
            <a:endParaRPr lang="cs-CZ" sz="1200" i="1" dirty="0"/>
          </a:p>
          <a:p>
            <a:pPr marL="355600" lvl="1" indent="0" algn="just">
              <a:buNone/>
            </a:pPr>
            <a:endParaRPr lang="cs-CZ" sz="1200" i="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48</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endParaRPr lang="cs-CZ" sz="1050" b="1" dirty="0">
              <a:solidFill>
                <a:srgbClr val="444444"/>
              </a:solidFill>
              <a:latin typeface="Arial" panose="020B0604020202020204" pitchFamily="34" charset="0"/>
            </a:endParaRPr>
          </a:p>
        </p:txBody>
      </p:sp>
      <p:pic>
        <p:nvPicPr>
          <p:cNvPr id="8" name="Obrázek 7">
            <a:extLst>
              <a:ext uri="{FF2B5EF4-FFF2-40B4-BE49-F238E27FC236}">
                <a16:creationId xmlns:a16="http://schemas.microsoft.com/office/drawing/2014/main" id="{8B152B7E-EEFF-490C-820A-ECDC92200EF9}"/>
              </a:ext>
            </a:extLst>
          </p:cNvPr>
          <p:cNvPicPr>
            <a:picLocks noChangeAspect="1"/>
          </p:cNvPicPr>
          <p:nvPr/>
        </p:nvPicPr>
        <p:blipFill>
          <a:blip r:embed="rId2"/>
          <a:stretch>
            <a:fillRect/>
          </a:stretch>
        </p:blipFill>
        <p:spPr>
          <a:xfrm>
            <a:off x="2278422" y="0"/>
            <a:ext cx="7579087" cy="6858000"/>
          </a:xfrm>
          <a:prstGeom prst="rect">
            <a:avLst/>
          </a:prstGeom>
        </p:spPr>
      </p:pic>
    </p:spTree>
    <p:extLst>
      <p:ext uri="{BB962C8B-B14F-4D97-AF65-F5344CB8AC3E}">
        <p14:creationId xmlns:p14="http://schemas.microsoft.com/office/powerpoint/2010/main" val="2011844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Po vydání rozhodnutí…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algn="just">
              <a:buFont typeface="Wingdings" panose="05000000000000000000" pitchFamily="2" charset="2"/>
              <a:buChar char="§"/>
            </a:pPr>
            <a:endParaRPr lang="cs-CZ" sz="2000" dirty="0"/>
          </a:p>
          <a:p>
            <a:pPr marL="355600" lvl="1" indent="0" algn="just">
              <a:buNone/>
            </a:pPr>
            <a:endParaRPr lang="cs-CZ" sz="1200" i="1" dirty="0"/>
          </a:p>
          <a:p>
            <a:pPr lvl="1" algn="just">
              <a:buFont typeface="Wingdings" panose="05000000000000000000" pitchFamily="2" charset="2"/>
              <a:buChar char="§"/>
            </a:pPr>
            <a:r>
              <a:rPr lang="cs-CZ" sz="1200" dirty="0"/>
              <a:t>Neoznámení rozhodnutí (§ 84 </a:t>
            </a:r>
            <a:r>
              <a:rPr lang="cs-CZ" sz="1200" dirty="0" err="1"/>
              <a:t>SprŘ</a:t>
            </a:r>
            <a:r>
              <a:rPr lang="cs-CZ" sz="1200" dirty="0"/>
              <a:t>) - </a:t>
            </a:r>
            <a:r>
              <a:rPr lang="cs-CZ" sz="1200" dirty="0">
                <a:solidFill>
                  <a:schemeClr val="bg2">
                    <a:lumMod val="10000"/>
                  </a:schemeClr>
                </a:solidFill>
              </a:rPr>
              <a:t>nemůže se ho dovolávat ten, kdo se s ním prokazatelně seznámil;</a:t>
            </a:r>
          </a:p>
          <a:p>
            <a:pPr marL="2286000" lvl="5" indent="0" algn="just">
              <a:buNone/>
            </a:pPr>
            <a:r>
              <a:rPr lang="cs-CZ" sz="1200" dirty="0">
                <a:solidFill>
                  <a:schemeClr val="bg2">
                    <a:lumMod val="10000"/>
                  </a:schemeClr>
                </a:solidFill>
              </a:rPr>
              <a:t>- hlavnímu účastníkovi – uplatní se standardní odvolací lhůta;</a:t>
            </a:r>
          </a:p>
          <a:p>
            <a:pPr marL="2333625" lvl="5" indent="-47625" algn="just">
              <a:buFontTx/>
              <a:buChar char="-"/>
            </a:pPr>
            <a:r>
              <a:rPr lang="cs-CZ" sz="1200" dirty="0">
                <a:solidFill>
                  <a:schemeClr val="bg2">
                    <a:lumMod val="10000"/>
                  </a:schemeClr>
                </a:solidFill>
              </a:rPr>
              <a:t> ostatní účastníci – objektivní odvolací lhůta 1 rok (od oznámení poslednímu), subjektivní odvolací lhůta 30 dnů.  </a:t>
            </a:r>
          </a:p>
          <a:p>
            <a:pPr lvl="5" algn="just">
              <a:buFontTx/>
              <a:buChar char="-"/>
            </a:pPr>
            <a:endParaRPr lang="cs-CZ" sz="1200" dirty="0">
              <a:solidFill>
                <a:schemeClr val="bg2">
                  <a:lumMod val="10000"/>
                </a:schemeClr>
              </a:solidFill>
            </a:endParaRPr>
          </a:p>
          <a:p>
            <a:pPr marL="714375" lvl="5" indent="-357188" algn="just">
              <a:buFont typeface="Wingdings" panose="05000000000000000000" pitchFamily="2" charset="2"/>
              <a:buChar char="§"/>
            </a:pPr>
            <a:r>
              <a:rPr lang="cs-CZ" sz="1200" dirty="0">
                <a:solidFill>
                  <a:schemeClr val="bg2">
                    <a:lumMod val="10000"/>
                  </a:schemeClr>
                </a:solidFill>
              </a:rPr>
              <a:t>Opravy zřejmých nesprávností (§ 70 </a:t>
            </a:r>
            <a:r>
              <a:rPr lang="cs-CZ" sz="1200" dirty="0" err="1">
                <a:solidFill>
                  <a:schemeClr val="bg2">
                    <a:lumMod val="10000"/>
                  </a:schemeClr>
                </a:solidFill>
              </a:rPr>
              <a:t>SprŘ</a:t>
            </a:r>
            <a:r>
              <a:rPr lang="cs-CZ" sz="1200" dirty="0">
                <a:solidFill>
                  <a:schemeClr val="bg2">
                    <a:lumMod val="10000"/>
                  </a:schemeClr>
                </a:solidFill>
              </a:rPr>
              <a:t>)  - usnesení/rozhodnutí, </a:t>
            </a:r>
          </a:p>
          <a:p>
            <a:pPr marL="2085975" lvl="8" indent="0" algn="just">
              <a:buNone/>
            </a:pPr>
            <a:r>
              <a:rPr lang="cs-CZ" sz="1200" dirty="0">
                <a:solidFill>
                  <a:schemeClr val="bg2">
                    <a:lumMod val="10000"/>
                  </a:schemeClr>
                </a:solidFill>
              </a:rPr>
              <a:t>                                     - právo podat odvolání má jen osoba přímo dotčená.</a:t>
            </a:r>
          </a:p>
          <a:p>
            <a:pPr marL="2085975" lvl="8" indent="0" algn="just">
              <a:buNone/>
            </a:pPr>
            <a:endParaRPr lang="cs-CZ" sz="1200" dirty="0">
              <a:solidFill>
                <a:schemeClr val="bg2">
                  <a:lumMod val="10000"/>
                </a:schemeClr>
              </a:solidFill>
            </a:endParaRPr>
          </a:p>
          <a:p>
            <a:pPr marL="714375" lvl="8" indent="-357188" algn="just">
              <a:buFont typeface="Wingdings" panose="05000000000000000000" pitchFamily="2" charset="2"/>
              <a:buChar char="§"/>
            </a:pPr>
            <a:endParaRPr lang="cs-CZ" sz="1200" dirty="0">
              <a:solidFill>
                <a:schemeClr val="bg2">
                  <a:lumMod val="10000"/>
                </a:schemeClr>
              </a:solidFill>
            </a:endParaRPr>
          </a:p>
          <a:p>
            <a:pPr marL="714375" lvl="8" indent="-357188" algn="just">
              <a:buFont typeface="Wingdings" panose="05000000000000000000" pitchFamily="2" charset="2"/>
              <a:buChar char="§"/>
            </a:pPr>
            <a:r>
              <a:rPr lang="cs-CZ" sz="1200" dirty="0">
                <a:solidFill>
                  <a:schemeClr val="bg2">
                    <a:lumMod val="10000"/>
                  </a:schemeClr>
                </a:solidFill>
              </a:rPr>
              <a:t>Rozsudek NSS ze dne 31. 3. 2010, čj. 1 </a:t>
            </a:r>
            <a:r>
              <a:rPr lang="cs-CZ" sz="1200" dirty="0" err="1">
                <a:solidFill>
                  <a:schemeClr val="bg2">
                    <a:lumMod val="10000"/>
                  </a:schemeClr>
                </a:solidFill>
              </a:rPr>
              <a:t>Afs</a:t>
            </a:r>
            <a:r>
              <a:rPr lang="cs-CZ" sz="1200" dirty="0">
                <a:solidFill>
                  <a:schemeClr val="bg2">
                    <a:lumMod val="10000"/>
                  </a:schemeClr>
                </a:solidFill>
              </a:rPr>
              <a:t> 58/2009-541:</a:t>
            </a:r>
          </a:p>
          <a:p>
            <a:pPr marL="357187" lvl="8" indent="0" algn="just">
              <a:buNone/>
            </a:pPr>
            <a:r>
              <a:rPr lang="cs-CZ" sz="1200" i="1" dirty="0">
                <a:solidFill>
                  <a:schemeClr val="bg2">
                    <a:lumMod val="10000"/>
                  </a:schemeClr>
                </a:solidFill>
                <a:effectLst/>
              </a:rPr>
              <a:t>III. Institut opravy zřejmých nesprávností v písemném odůvodnění rozhodnutí podle </a:t>
            </a:r>
            <a:r>
              <a:rPr lang="cs-CZ" sz="1200" i="1" strike="noStrike" dirty="0">
                <a:solidFill>
                  <a:schemeClr val="bg2">
                    <a:lumMod val="10000"/>
                  </a:schemeClr>
                </a:solidFill>
                <a:effectLst/>
                <a:hlinkClick r:id="rId2">
                  <a:extLst>
                    <a:ext uri="{A12FA001-AC4F-418D-AE19-62706E023703}">
                      <ahyp:hlinkClr xmlns:ahyp="http://schemas.microsoft.com/office/drawing/2018/hyperlinkcolor" val="tx"/>
                    </a:ext>
                  </a:extLst>
                </a:hlinkClick>
              </a:rPr>
              <a:t>§ 70 správního řádu</a:t>
            </a:r>
            <a:r>
              <a:rPr lang="cs-CZ" sz="1200" i="1" dirty="0">
                <a:solidFill>
                  <a:schemeClr val="bg2">
                    <a:lumMod val="10000"/>
                  </a:schemeClr>
                </a:solidFill>
                <a:effectLst/>
              </a:rPr>
              <a:t> z roku 2004 lze aplikovat pouze na zjevné omyly ohledně údajů, které jsou však dostatečně podloženy zjištěními prokazujícími jejich správné znění. S odkazem na toto ustanovení naopak nelze měnit vlastní obsah rozhodnutí.</a:t>
            </a:r>
            <a:endParaRPr lang="cs-CZ" sz="1200" i="1" dirty="0">
              <a:solidFill>
                <a:schemeClr val="bg2">
                  <a:lumMod val="10000"/>
                </a:schemeClr>
              </a:solidFill>
            </a:endParaRPr>
          </a:p>
          <a:p>
            <a:pPr lvl="5" indent="-2157413" algn="just">
              <a:buFont typeface="Wingdings" panose="05000000000000000000" pitchFamily="2" charset="2"/>
              <a:buChar char="§"/>
            </a:pPr>
            <a:endParaRPr lang="cs-CZ" sz="1200" dirty="0">
              <a:solidFill>
                <a:schemeClr val="bg2">
                  <a:lumMod val="10000"/>
                </a:schemeClr>
              </a:solidFill>
            </a:endParaRP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49</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a:p>
            <a:pPr marL="355600" lvl="1" indent="0" algn="ctr">
              <a:buNone/>
            </a:pPr>
            <a:endParaRPr lang="cs-CZ" sz="1050" b="1" dirty="0">
              <a:solidFill>
                <a:srgbClr val="444444"/>
              </a:solidFill>
              <a:latin typeface="Arial" panose="020B0604020202020204" pitchFamily="34" charset="0"/>
            </a:endParaRPr>
          </a:p>
        </p:txBody>
      </p:sp>
    </p:spTree>
    <p:extLst>
      <p:ext uri="{BB962C8B-B14F-4D97-AF65-F5344CB8AC3E}">
        <p14:creationId xmlns:p14="http://schemas.microsoft.com/office/powerpoint/2010/main" val="409227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Protokol</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5</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990600" y="1457326"/>
            <a:ext cx="10515600" cy="4319588"/>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cs-CZ" sz="1400" dirty="0"/>
              <a:t>Sepisuje se vždy, když dochází ke kontaktu s účastníky řízení, resp. je prováděn </a:t>
            </a:r>
            <a:r>
              <a:rPr lang="cs-CZ" sz="1400" dirty="0" err="1"/>
              <a:t>urč</a:t>
            </a:r>
            <a:r>
              <a:rPr lang="cs-CZ" sz="1400" dirty="0"/>
              <a:t>. úkon </a:t>
            </a:r>
            <a:r>
              <a:rPr lang="cs-CZ" sz="1400" dirty="0" err="1"/>
              <a:t>SprOrg</a:t>
            </a:r>
            <a:r>
              <a:rPr lang="cs-CZ" sz="1400" dirty="0"/>
              <a:t> (nahlížení do spisu, ústní jednání, dokazování,…).</a:t>
            </a:r>
          </a:p>
          <a:p>
            <a:pPr>
              <a:buFont typeface="Wingdings" panose="05000000000000000000" pitchFamily="2" charset="2"/>
              <a:buChar char="§"/>
            </a:pPr>
            <a:r>
              <a:rPr lang="pl-PL" sz="1400" dirty="0"/>
              <a:t>Obsahuje vždy – čas, datum, místo a popis prováděného úkonu, identifikaci přítomých osob a jejich podpisy.</a:t>
            </a:r>
          </a:p>
          <a:p>
            <a:pPr>
              <a:buFont typeface="Wingdings" panose="05000000000000000000" pitchFamily="2" charset="2"/>
              <a:buChar char="§"/>
            </a:pPr>
            <a:r>
              <a:rPr lang="pl-PL" sz="1400" dirty="0"/>
              <a:t>Součástí protokolu může být obrazový/zvukový záznam.</a:t>
            </a:r>
          </a:p>
          <a:p>
            <a:pPr algn="just">
              <a:buFont typeface="Wingdings" panose="05000000000000000000" pitchFamily="2" charset="2"/>
              <a:buChar char="§"/>
            </a:pPr>
            <a:r>
              <a:rPr lang="pl-PL" sz="1400" dirty="0"/>
              <a:t>Pozor - SprOrg není oprávněn prezentovat názor na věc před vydáním rozhodnutí (výjimka - ust. § 144 odst. 3 SprŘ); v protokolu tak nesmí být názor správního orgánu na meritum věci jako např.:</a:t>
            </a:r>
          </a:p>
          <a:p>
            <a:pPr marL="357188" indent="-357188" algn="just">
              <a:buNone/>
            </a:pPr>
            <a:r>
              <a:rPr lang="pl-PL" sz="1400" dirty="0"/>
              <a:t>        a) řízení o určení právní povahy cesty, protokol z provádění důkazu ohledáním místa: </a:t>
            </a:r>
            <a:r>
              <a:rPr lang="pl-PL" sz="1400" i="1" dirty="0">
                <a:solidFill>
                  <a:srgbClr val="FF0000"/>
                </a:solidFill>
              </a:rPr>
              <a:t>„MÚ...po prohlédnutí celého úseku veřejně  přístupné účelové komunikace,...”</a:t>
            </a:r>
            <a:r>
              <a:rPr lang="pl-PL" sz="1400" i="1" dirty="0"/>
              <a:t> </a:t>
            </a:r>
            <a:r>
              <a:rPr lang="pl-PL" sz="1400" dirty="0"/>
              <a:t>X </a:t>
            </a:r>
            <a:r>
              <a:rPr lang="pl-PL" sz="1400" i="1" dirty="0">
                <a:solidFill>
                  <a:schemeClr val="accent4"/>
                </a:solidFill>
              </a:rPr>
              <a:t>„MÚ...po prohlédnutí celého úseku cesty,...” </a:t>
            </a:r>
          </a:p>
          <a:p>
            <a:pPr marL="357188" indent="-357188" algn="just">
              <a:buNone/>
            </a:pPr>
            <a:r>
              <a:rPr lang="pl-PL" sz="1400" i="1" dirty="0">
                <a:solidFill>
                  <a:schemeClr val="accent4"/>
                </a:solidFill>
              </a:rPr>
              <a:t>	</a:t>
            </a:r>
            <a:r>
              <a:rPr lang="pl-PL" sz="1400" dirty="0">
                <a:solidFill>
                  <a:schemeClr val="bg2">
                    <a:lumMod val="10000"/>
                  </a:schemeClr>
                </a:solidFill>
              </a:rPr>
              <a:t>b)</a:t>
            </a:r>
            <a:r>
              <a:rPr lang="pl-PL" sz="1400" i="1" dirty="0">
                <a:solidFill>
                  <a:schemeClr val="accent4"/>
                </a:solidFill>
              </a:rPr>
              <a:t> </a:t>
            </a:r>
            <a:r>
              <a:rPr lang="pl-PL" sz="1400" dirty="0">
                <a:solidFill>
                  <a:schemeClr val="bg2">
                    <a:lumMod val="10000"/>
                  </a:schemeClr>
                </a:solidFill>
              </a:rPr>
              <a:t>řízení o zjišťování zdroje rušení provozu na pozemní komunikaci, </a:t>
            </a:r>
            <a:r>
              <a:rPr lang="pl-PL" sz="1400" dirty="0"/>
              <a:t>protokol z ústního jednání: </a:t>
            </a:r>
            <a:r>
              <a:rPr lang="pl-PL" sz="1400" i="1" dirty="0">
                <a:solidFill>
                  <a:srgbClr val="FF0000"/>
                </a:solidFill>
              </a:rPr>
              <a:t>„MÚ ...na základě podkladů a vyjádření účastníků uzavírá, že do 14 dnů vydá rozhodnutí, kterým nařídí opravu zdi...”  </a:t>
            </a:r>
          </a:p>
          <a:p>
            <a:pPr>
              <a:buFont typeface="Wingdings" panose="05000000000000000000" pitchFamily="2" charset="2"/>
              <a:buChar char="§"/>
            </a:pPr>
            <a:endParaRPr lang="pl-PL" sz="1400" dirty="0"/>
          </a:p>
          <a:p>
            <a:pPr>
              <a:buFont typeface="Wingdings" panose="05000000000000000000" pitchFamily="2" charset="2"/>
              <a:buChar char="§"/>
            </a:pPr>
            <a:endParaRPr lang="pl-PL" sz="1400" dirty="0"/>
          </a:p>
          <a:p>
            <a:pPr>
              <a:buFont typeface="Wingdings" panose="05000000000000000000" pitchFamily="2" charset="2"/>
              <a:buChar char="§"/>
            </a:pPr>
            <a:endParaRPr lang="pl-PL" sz="1200" dirty="0"/>
          </a:p>
          <a:p>
            <a:pPr>
              <a:buFont typeface="Wingdings" panose="05000000000000000000" pitchFamily="2" charset="2"/>
              <a:buChar char="§"/>
            </a:pPr>
            <a:r>
              <a:rPr lang="cs-CZ" sz="1200" dirty="0"/>
              <a:t>Právní úprava:</a:t>
            </a:r>
          </a:p>
          <a:p>
            <a:pPr marL="0" indent="0">
              <a:buNone/>
            </a:pPr>
            <a:r>
              <a:rPr lang="cs-CZ" sz="1200" dirty="0" err="1"/>
              <a:t>ust</a:t>
            </a:r>
            <a:r>
              <a:rPr lang="cs-CZ" sz="1200" dirty="0"/>
              <a:t>. § 18 </a:t>
            </a:r>
            <a:r>
              <a:rPr lang="cs-CZ" sz="1200" dirty="0" err="1"/>
              <a:t>SprŘ</a:t>
            </a:r>
            <a:r>
              <a:rPr lang="cs-CZ" sz="1200" dirty="0"/>
              <a:t>, § 88/2 NOZ</a:t>
            </a:r>
            <a:endParaRPr lang="pl-PL" sz="1200" dirty="0"/>
          </a:p>
          <a:p>
            <a:pPr lvl="1">
              <a:buFont typeface="Wingdings" panose="05000000000000000000" pitchFamily="2" charset="2"/>
              <a:buChar char="§"/>
            </a:pPr>
            <a:endParaRPr lang="cs-CZ" dirty="0"/>
          </a:p>
        </p:txBody>
      </p:sp>
      <p:pic>
        <p:nvPicPr>
          <p:cNvPr id="8" name="Obrázek 7">
            <a:extLst>
              <a:ext uri="{FF2B5EF4-FFF2-40B4-BE49-F238E27FC236}">
                <a16:creationId xmlns:a16="http://schemas.microsoft.com/office/drawing/2014/main" id="{C93FD457-E2A1-4DCF-9AEF-A9C70D50DEF4}"/>
              </a:ext>
            </a:extLst>
          </p:cNvPr>
          <p:cNvPicPr>
            <a:picLocks noChangeAspect="1"/>
          </p:cNvPicPr>
          <p:nvPr/>
        </p:nvPicPr>
        <p:blipFill>
          <a:blip r:embed="rId2"/>
          <a:stretch>
            <a:fillRect/>
          </a:stretch>
        </p:blipFill>
        <p:spPr>
          <a:xfrm rot="-5400000">
            <a:off x="7313193" y="1831766"/>
            <a:ext cx="1342261" cy="61003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3002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Náklady řízení a správní poplatky</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747531"/>
          </a:xfrm>
        </p:spPr>
        <p:txBody>
          <a:bodyPr>
            <a:normAutofit/>
          </a:bodyPr>
          <a:lstStyle/>
          <a:p>
            <a:pPr marL="0" indent="0" algn="ctr">
              <a:buNone/>
            </a:pPr>
            <a:r>
              <a:rPr lang="cs-CZ" sz="1200" b="1" dirty="0"/>
              <a:t>Správní poplatky</a:t>
            </a:r>
          </a:p>
          <a:p>
            <a:pPr lvl="1" algn="just">
              <a:buFont typeface="Wingdings" panose="05000000000000000000" pitchFamily="2" charset="2"/>
              <a:buChar char="§"/>
            </a:pPr>
            <a:r>
              <a:rPr lang="cs-CZ" sz="1200" dirty="0"/>
              <a:t>Správní poplatky se vybírají za a) vedení správního řízení, b) vydání rozhodnutí, b) úkon </a:t>
            </a:r>
            <a:r>
              <a:rPr lang="cs-CZ" sz="1200" dirty="0" err="1"/>
              <a:t>SprOrg</a:t>
            </a:r>
            <a:r>
              <a:rPr lang="cs-CZ" sz="1200" dirty="0"/>
              <a:t>.</a:t>
            </a:r>
          </a:p>
          <a:p>
            <a:pPr lvl="1" algn="just">
              <a:buFont typeface="Wingdings" panose="05000000000000000000" pitchFamily="2" charset="2"/>
              <a:buChar char="§"/>
            </a:pPr>
            <a:r>
              <a:rPr lang="cs-CZ" sz="1200" dirty="0" err="1"/>
              <a:t>Ust</a:t>
            </a:r>
            <a:r>
              <a:rPr lang="cs-CZ" sz="1200" dirty="0"/>
              <a:t>. § 5 odst. 2) </a:t>
            </a:r>
            <a:r>
              <a:rPr lang="cs-CZ" sz="1200" dirty="0" err="1"/>
              <a:t>z.č</a:t>
            </a:r>
            <a:r>
              <a:rPr lang="cs-CZ" sz="1200" dirty="0"/>
              <a:t>. 634/2014 Sb., o správních poplatcích, ve zn. </a:t>
            </a:r>
            <a:r>
              <a:rPr lang="cs-CZ" sz="1200" dirty="0" err="1"/>
              <a:t>pozd</a:t>
            </a:r>
            <a:r>
              <a:rPr lang="cs-CZ" sz="1200" dirty="0"/>
              <a:t>. předpisů: „</a:t>
            </a:r>
            <a:r>
              <a:rPr lang="cs-CZ" sz="1200" i="1" dirty="0"/>
              <a:t>Poplatky stanovené v sazebníku pevnou částkou jsou splatné buď při přijetí podání nebo později, vždy však před provedením úkonu, a to podle jeho vymezení v jednotlivých položkách sazebníku, nestanoví-li sazebník jinak. Nezaplatí-li poplatník poplatek v této lhůtě, vyzve ho správní úřad, aby tak učinil ve lhůtě do 15 dnů ode dne, který následuje po doručení výzvy k zaplacení poplatku, která je rozhodnutím podle zvláštního právního předpisu upravujícího správu daní. Ve výzvě k zaplacení poplatku správní úřad zároveň upozorní poplatníka na důsledky nezaplacení poplatku. Proti výzvě k zaplacení poplatku lze podat odvolání ve lhůtě do 15 dnů ode dne, který následuje po jejím doručení.“</a:t>
            </a:r>
          </a:p>
          <a:p>
            <a:pPr lvl="1" algn="just">
              <a:buFont typeface="Wingdings" panose="05000000000000000000" pitchFamily="2" charset="2"/>
              <a:buChar char="§"/>
            </a:pPr>
            <a:r>
              <a:rPr lang="cs-CZ" sz="1200" dirty="0" err="1"/>
              <a:t>Ust</a:t>
            </a:r>
            <a:r>
              <a:rPr lang="cs-CZ" sz="1200" dirty="0"/>
              <a:t>. § 3 odst. 2) </a:t>
            </a:r>
            <a:r>
              <a:rPr lang="cs-CZ" sz="1200" dirty="0" err="1"/>
              <a:t>z.č</a:t>
            </a:r>
            <a:r>
              <a:rPr lang="cs-CZ" sz="1200" dirty="0"/>
              <a:t>. 634/2014 Sb., o správních poplatcích, ve zn. </a:t>
            </a:r>
            <a:r>
              <a:rPr lang="cs-CZ" sz="1200" dirty="0" err="1"/>
              <a:t>pozd</a:t>
            </a:r>
            <a:r>
              <a:rPr lang="cs-CZ" sz="1200" dirty="0"/>
              <a:t>. předpisů: „</a:t>
            </a:r>
            <a:r>
              <a:rPr lang="cs-CZ" sz="1200" i="1" dirty="0"/>
              <a:t>Vznikne-li povinnost zaplatit poplatek za týž úkon více poplatníkům, zaplatí jej společně a nerozdílně, nestanoví-li sazebník jinak.“</a:t>
            </a:r>
          </a:p>
          <a:p>
            <a:pPr lvl="1" algn="just">
              <a:buFont typeface="Wingdings" panose="05000000000000000000" pitchFamily="2" charset="2"/>
              <a:buChar char="§"/>
            </a:pPr>
            <a:r>
              <a:rPr lang="cs-CZ" sz="1200" dirty="0"/>
              <a:t>Nezaplacení </a:t>
            </a:r>
            <a:r>
              <a:rPr lang="cs-CZ" sz="1200" dirty="0" err="1"/>
              <a:t>spr</a:t>
            </a:r>
            <a:r>
              <a:rPr lang="cs-CZ" sz="1200" dirty="0"/>
              <a:t>. poplatku je důvodem pro zastavení řízení. </a:t>
            </a:r>
          </a:p>
          <a:p>
            <a:pPr marL="355600" lvl="1" indent="0" algn="ctr">
              <a:buNone/>
            </a:pPr>
            <a:r>
              <a:rPr lang="cs-CZ" sz="1200" b="1" dirty="0"/>
              <a:t>Náklady řízení </a:t>
            </a:r>
          </a:p>
          <a:p>
            <a:pPr marL="355600" lvl="1" indent="0" algn="just">
              <a:buNone/>
            </a:pPr>
            <a:endParaRPr lang="cs-CZ" sz="1200" dirty="0"/>
          </a:p>
          <a:p>
            <a:pPr lvl="1" algn="just">
              <a:buFont typeface="Wingdings" panose="05000000000000000000" pitchFamily="2" charset="2"/>
              <a:buChar char="§"/>
            </a:pPr>
            <a:r>
              <a:rPr lang="cs-CZ" sz="1200" dirty="0"/>
              <a:t>Obecně – náklady si nesou účastníci řízení sami, pokud zákon nestanoví jinak.</a:t>
            </a:r>
          </a:p>
          <a:p>
            <a:pPr lvl="1" algn="just">
              <a:buFont typeface="Wingdings" panose="05000000000000000000" pitchFamily="2" charset="2"/>
              <a:buChar char="§"/>
            </a:pPr>
            <a:r>
              <a:rPr lang="cs-CZ" sz="1200" dirty="0" err="1"/>
              <a:t>Ust</a:t>
            </a:r>
            <a:r>
              <a:rPr lang="cs-CZ" sz="1200" dirty="0"/>
              <a:t>. § 79 odst. 4) </a:t>
            </a:r>
            <a:r>
              <a:rPr lang="cs-CZ" sz="1200" dirty="0" err="1"/>
              <a:t>SprŘ</a:t>
            </a:r>
            <a:r>
              <a:rPr lang="cs-CZ" sz="1200" dirty="0"/>
              <a:t>: „</a:t>
            </a:r>
            <a:r>
              <a:rPr lang="cs-CZ" sz="1200" i="1" dirty="0"/>
              <a:t>Prováděcí právní předpis stanoví rozsah, v němž správní orgán hradí hotové výdaje a ušlý výdělek jiným osobám, zejména v souvislosti s výkonem funkce opatrovníka a s opatřováním podkladů pro vydání rozhodnutí. Nárok na náhradu musí být u správního orgánu uplatněn do 8 dnů poté, co náklady vznikly, jinak zaniká.“ - </a:t>
            </a:r>
            <a:r>
              <a:rPr lang="cs-CZ" sz="1200" i="1" dirty="0" err="1"/>
              <a:t>v</a:t>
            </a:r>
            <a:r>
              <a:rPr lang="cs-CZ" sz="1200" dirty="0" err="1"/>
              <a:t>yhl</a:t>
            </a:r>
            <a:r>
              <a:rPr lang="cs-CZ" sz="1200" dirty="0"/>
              <a:t>. MV č. 520/2005 Sb., o rozsahu hotových výdajů a ušlého výdělku, které správní orgán hradí jiným osobám, a o výši paušální částky nákladů řízení, ve zn. </a:t>
            </a:r>
            <a:r>
              <a:rPr lang="cs-CZ" sz="1200" dirty="0" err="1"/>
              <a:t>pozd</a:t>
            </a:r>
            <a:r>
              <a:rPr lang="cs-CZ" sz="1200" dirty="0"/>
              <a:t>. předpisů.</a:t>
            </a:r>
          </a:p>
          <a:p>
            <a:pPr lvl="1" algn="just">
              <a:buFont typeface="Wingdings" panose="05000000000000000000" pitchFamily="2" charset="2"/>
              <a:buChar char="§"/>
            </a:pPr>
            <a:r>
              <a:rPr lang="cs-CZ" sz="1200" dirty="0"/>
              <a:t>Složité řízení nebo přibrání znalce – paušální částka se zvyšuje o 2500 Kč (</a:t>
            </a:r>
            <a:r>
              <a:rPr lang="cs-CZ" sz="1200" dirty="0" err="1"/>
              <a:t>ust</a:t>
            </a:r>
            <a:r>
              <a:rPr lang="cs-CZ" sz="1200" dirty="0"/>
              <a:t>. § 6 odst. 2) uvedené vyl. MV).</a:t>
            </a:r>
          </a:p>
          <a:p>
            <a:pPr lvl="1" algn="just">
              <a:buFont typeface="Wingdings" panose="05000000000000000000" pitchFamily="2" charset="2"/>
              <a:buChar char="§"/>
            </a:pPr>
            <a:endParaRPr lang="cs-CZ" sz="1200" dirty="0"/>
          </a:p>
          <a:p>
            <a:pPr lvl="1" algn="just">
              <a:buFont typeface="Wingdings" panose="05000000000000000000" pitchFamily="2" charset="2"/>
              <a:buChar char="§"/>
            </a:pPr>
            <a:r>
              <a:rPr lang="cs-CZ" sz="1200" dirty="0"/>
              <a:t>Právní úprava, metodika:</a:t>
            </a:r>
          </a:p>
          <a:p>
            <a:pPr marL="355600" lvl="1" indent="0" algn="just">
              <a:buNone/>
            </a:pPr>
            <a:r>
              <a:rPr lang="cs-CZ" sz="1200" dirty="0"/>
              <a:t>§ 79 </a:t>
            </a:r>
            <a:r>
              <a:rPr lang="cs-CZ" sz="1200" dirty="0" err="1"/>
              <a:t>SprŘ</a:t>
            </a:r>
            <a:r>
              <a:rPr lang="cs-CZ" sz="1200" dirty="0"/>
              <a:t>, </a:t>
            </a:r>
            <a:r>
              <a:rPr lang="cs-CZ" sz="1200" dirty="0" err="1"/>
              <a:t>vyhl</a:t>
            </a:r>
            <a:r>
              <a:rPr lang="cs-CZ" sz="1200" dirty="0"/>
              <a:t>. MV 520/2005 Sb.; Závěr č. 44 ze zasedání poradního sboru ministra vnitra ke správnímu řádu ze dne 6. 11. 2006 Uložení náhrady nákladů řízení podle § 79 odst. 5 správního řádu při více účastnících řízení</a:t>
            </a:r>
            <a:endParaRPr lang="cs-CZ" sz="1600"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50</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Tree>
    <p:extLst>
      <p:ext uri="{BB962C8B-B14F-4D97-AF65-F5344CB8AC3E}">
        <p14:creationId xmlns:p14="http://schemas.microsoft.com/office/powerpoint/2010/main" val="388675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499650"/>
            <a:ext cx="10515600" cy="677778"/>
          </a:xfrm>
        </p:spPr>
        <p:txBody>
          <a:bodyPr>
            <a:normAutofit fontScale="90000"/>
          </a:bodyPr>
          <a:lstStyle/>
          <a:p>
            <a:pPr algn="ctr"/>
            <a:r>
              <a:rPr lang="cs-CZ" dirty="0"/>
              <a:t>Odvolání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241176"/>
            <a:ext cx="10515600" cy="4747531"/>
          </a:xfrm>
        </p:spPr>
        <p:txBody>
          <a:bodyPr>
            <a:normAutofit fontScale="25000" lnSpcReduction="20000"/>
          </a:bodyPr>
          <a:lstStyle/>
          <a:p>
            <a:pPr lvl="1" algn="just">
              <a:buFont typeface="Wingdings" panose="05000000000000000000" pitchFamily="2" charset="2"/>
              <a:buChar char="§"/>
            </a:pPr>
            <a:endParaRPr lang="cs-CZ" sz="1200" dirty="0"/>
          </a:p>
          <a:p>
            <a:pPr lvl="1" algn="just">
              <a:buFont typeface="Wingdings" panose="05000000000000000000" pitchFamily="2" charset="2"/>
              <a:buChar char="§"/>
            </a:pPr>
            <a:r>
              <a:rPr lang="cs-CZ" sz="4800" dirty="0"/>
              <a:t>Jde skutečně o odvolání?</a:t>
            </a:r>
          </a:p>
          <a:p>
            <a:pPr marL="355600" lvl="1" indent="0" algn="just">
              <a:buNone/>
            </a:pPr>
            <a:endParaRPr lang="cs-CZ" sz="9600" dirty="0"/>
          </a:p>
          <a:p>
            <a:pPr lvl="1" algn="just">
              <a:buFont typeface="Wingdings" panose="05000000000000000000" pitchFamily="2" charset="2"/>
              <a:buChar char="§"/>
            </a:pPr>
            <a:r>
              <a:rPr lang="cs-CZ" sz="4800" dirty="0"/>
              <a:t>Včasnost, přípustnost?</a:t>
            </a:r>
          </a:p>
          <a:p>
            <a:pPr lvl="1" algn="just">
              <a:buFont typeface="Wingdings" panose="05000000000000000000" pitchFamily="2" charset="2"/>
              <a:buChar char="§"/>
            </a:pPr>
            <a:endParaRPr lang="cs-CZ" sz="4800" dirty="0"/>
          </a:p>
          <a:p>
            <a:pPr lvl="1" algn="just">
              <a:buFont typeface="Wingdings" panose="05000000000000000000" pitchFamily="2" charset="2"/>
              <a:buChar char="§"/>
            </a:pPr>
            <a:endParaRPr lang="cs-CZ" sz="4800" dirty="0"/>
          </a:p>
          <a:p>
            <a:pPr lvl="1" algn="just">
              <a:lnSpc>
                <a:spcPct val="120000"/>
              </a:lnSpc>
              <a:buFont typeface="Wingdings" panose="05000000000000000000" pitchFamily="2" charset="2"/>
              <a:buChar char="§"/>
            </a:pPr>
            <a:r>
              <a:rPr lang="cs-CZ" sz="4800" dirty="0"/>
              <a:t>Konkrétní námitky proti zákonnosti/věcné správnosti rozhodnutí nebo postupu, který podání odvolání předcházel – pokud neobsahuje – výzva + usnesení k určení lhůty + poučení o následcích neodstranění vad. </a:t>
            </a:r>
          </a:p>
          <a:p>
            <a:pPr lvl="1" algn="just">
              <a:lnSpc>
                <a:spcPct val="120000"/>
              </a:lnSpc>
              <a:buFont typeface="Wingdings" panose="05000000000000000000" pitchFamily="2" charset="2"/>
              <a:buChar char="§"/>
            </a:pPr>
            <a:endParaRPr lang="cs-CZ" sz="4800" dirty="0"/>
          </a:p>
          <a:p>
            <a:pPr lvl="1" algn="just">
              <a:buFont typeface="Wingdings" panose="05000000000000000000" pitchFamily="2" charset="2"/>
              <a:buChar char="§"/>
            </a:pPr>
            <a:endParaRPr lang="cs-CZ" sz="4800" dirty="0"/>
          </a:p>
          <a:p>
            <a:pPr lvl="1" algn="just">
              <a:buFont typeface="Wingdings" panose="05000000000000000000" pitchFamily="2" charset="2"/>
              <a:buChar char="§"/>
            </a:pPr>
            <a:r>
              <a:rPr lang="cs-CZ" sz="4800" dirty="0"/>
              <a:t>Oznámení o podaném odvolání účastníkům + dotčeným orgánům.</a:t>
            </a:r>
          </a:p>
          <a:p>
            <a:pPr lvl="1" algn="just">
              <a:buFont typeface="Wingdings" panose="05000000000000000000" pitchFamily="2" charset="2"/>
              <a:buChar char="§"/>
            </a:pPr>
            <a:endParaRPr lang="cs-CZ" sz="4800" dirty="0"/>
          </a:p>
          <a:p>
            <a:pPr lvl="1" algn="just">
              <a:buFont typeface="Wingdings" panose="05000000000000000000" pitchFamily="2" charset="2"/>
              <a:buChar char="§"/>
            </a:pPr>
            <a:endParaRPr lang="cs-CZ" sz="4800" dirty="0"/>
          </a:p>
          <a:p>
            <a:pPr lvl="1" algn="just">
              <a:buFont typeface="Wingdings" panose="05000000000000000000" pitchFamily="2" charset="2"/>
              <a:buChar char="§"/>
            </a:pPr>
            <a:r>
              <a:rPr lang="cs-CZ" sz="4800" dirty="0"/>
              <a:t>Podmínky pro </a:t>
            </a:r>
            <a:r>
              <a:rPr lang="cs-CZ" sz="4800" dirty="0" err="1"/>
              <a:t>autoremeduru</a:t>
            </a:r>
            <a:r>
              <a:rPr lang="cs-CZ" sz="4800" dirty="0"/>
              <a:t>?</a:t>
            </a:r>
          </a:p>
          <a:p>
            <a:pPr lvl="1" algn="just">
              <a:buFont typeface="Wingdings" panose="05000000000000000000" pitchFamily="2" charset="2"/>
              <a:buChar char="§"/>
            </a:pPr>
            <a:endParaRPr lang="cs-CZ" sz="4800" dirty="0"/>
          </a:p>
          <a:p>
            <a:pPr lvl="1" algn="just">
              <a:buFont typeface="Wingdings" panose="05000000000000000000" pitchFamily="2" charset="2"/>
              <a:buChar char="§"/>
            </a:pPr>
            <a:endParaRPr lang="cs-CZ" sz="4800" dirty="0"/>
          </a:p>
          <a:p>
            <a:pPr lvl="1" algn="just">
              <a:buFont typeface="Wingdings" panose="05000000000000000000" pitchFamily="2" charset="2"/>
              <a:buChar char="§"/>
            </a:pPr>
            <a:r>
              <a:rPr lang="cs-CZ" sz="4800" dirty="0"/>
              <a:t>Stanovisko k odvolání.  </a:t>
            </a:r>
          </a:p>
          <a:p>
            <a:pPr lvl="1" algn="just">
              <a:buFont typeface="Wingdings" panose="05000000000000000000" pitchFamily="2" charset="2"/>
              <a:buChar char="§"/>
            </a:pPr>
            <a:endParaRPr lang="cs-CZ" sz="4800" dirty="0"/>
          </a:p>
          <a:p>
            <a:pPr lvl="1" algn="just">
              <a:buFont typeface="Wingdings" panose="05000000000000000000" pitchFamily="2" charset="2"/>
              <a:buChar char="§"/>
            </a:pPr>
            <a:endParaRPr lang="cs-CZ" sz="4800" dirty="0"/>
          </a:p>
          <a:p>
            <a:pPr lvl="1" algn="just">
              <a:buFont typeface="Wingdings" panose="05000000000000000000" pitchFamily="2" charset="2"/>
              <a:buChar char="§"/>
            </a:pPr>
            <a:r>
              <a:rPr lang="cs-CZ" sz="4400" dirty="0"/>
              <a:t>Právní úprava, metodika:</a:t>
            </a:r>
          </a:p>
          <a:p>
            <a:pPr marL="355600" lvl="1" indent="0" algn="just">
              <a:lnSpc>
                <a:spcPct val="120000"/>
              </a:lnSpc>
              <a:buNone/>
            </a:pPr>
            <a:r>
              <a:rPr lang="cs-CZ" sz="4400" dirty="0"/>
              <a:t>§ 81 a násl. </a:t>
            </a:r>
            <a:r>
              <a:rPr lang="cs-CZ" sz="4400" dirty="0" err="1"/>
              <a:t>SprŘ</a:t>
            </a:r>
            <a:r>
              <a:rPr lang="cs-CZ" sz="4400" dirty="0"/>
              <a:t>, Závěr č. 149 ze zasedání poradního sboru ministra vnitra ke správnímu řádu ze dne 2. 12. 2016 Chybějící podpis na odvolání, který nebyl odvolatelem doplněn ani na základě výzvy; Závěr č. 103 ze zasedání poradního sboru ministra vnitra ke správnímu řádu ze dne 10. 6. 2011 Řízení o odvolání podaném domnělým zástupcem účastníka řízení správního orgánu</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51</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
        <p:nvSpPr>
          <p:cNvPr id="7" name="Šipka: dolů 6">
            <a:extLst>
              <a:ext uri="{FF2B5EF4-FFF2-40B4-BE49-F238E27FC236}">
                <a16:creationId xmlns:a16="http://schemas.microsoft.com/office/drawing/2014/main" id="{711DE3C2-15E3-4BBE-817D-FF3101A2F76A}"/>
              </a:ext>
            </a:extLst>
          </p:cNvPr>
          <p:cNvSpPr/>
          <p:nvPr/>
        </p:nvSpPr>
        <p:spPr>
          <a:xfrm>
            <a:off x="2146662" y="1581432"/>
            <a:ext cx="269966" cy="25254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0" name="Šipka: dolů 9">
            <a:extLst>
              <a:ext uri="{FF2B5EF4-FFF2-40B4-BE49-F238E27FC236}">
                <a16:creationId xmlns:a16="http://schemas.microsoft.com/office/drawing/2014/main" id="{92C8A116-C7F3-43F1-B6D3-7A5410971DF1}"/>
              </a:ext>
            </a:extLst>
          </p:cNvPr>
          <p:cNvSpPr/>
          <p:nvPr/>
        </p:nvSpPr>
        <p:spPr>
          <a:xfrm>
            <a:off x="2142308" y="2184907"/>
            <a:ext cx="269966" cy="25254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1" name="Šipka: dolů 10">
            <a:extLst>
              <a:ext uri="{FF2B5EF4-FFF2-40B4-BE49-F238E27FC236}">
                <a16:creationId xmlns:a16="http://schemas.microsoft.com/office/drawing/2014/main" id="{D0CB66A7-5240-43B4-BC56-8CBD5367AFC3}"/>
              </a:ext>
            </a:extLst>
          </p:cNvPr>
          <p:cNvSpPr/>
          <p:nvPr/>
        </p:nvSpPr>
        <p:spPr>
          <a:xfrm>
            <a:off x="2146662" y="3017122"/>
            <a:ext cx="269966" cy="25254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2" name="Šipka: dolů 11">
            <a:extLst>
              <a:ext uri="{FF2B5EF4-FFF2-40B4-BE49-F238E27FC236}">
                <a16:creationId xmlns:a16="http://schemas.microsoft.com/office/drawing/2014/main" id="{432E7E06-83EA-4FBC-81A8-D0EA3A06E74D}"/>
              </a:ext>
            </a:extLst>
          </p:cNvPr>
          <p:cNvSpPr/>
          <p:nvPr/>
        </p:nvSpPr>
        <p:spPr>
          <a:xfrm>
            <a:off x="2142308" y="3633734"/>
            <a:ext cx="269966" cy="25254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3" name="Šipka: dolů 12">
            <a:extLst>
              <a:ext uri="{FF2B5EF4-FFF2-40B4-BE49-F238E27FC236}">
                <a16:creationId xmlns:a16="http://schemas.microsoft.com/office/drawing/2014/main" id="{FB6D6C6D-C02C-4FA2-B2E2-5AA2D93088BE}"/>
              </a:ext>
            </a:extLst>
          </p:cNvPr>
          <p:cNvSpPr/>
          <p:nvPr/>
        </p:nvSpPr>
        <p:spPr>
          <a:xfrm>
            <a:off x="2142308" y="4181372"/>
            <a:ext cx="269966" cy="25254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70455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Zástupný obsah 13">
            <a:extLst>
              <a:ext uri="{FF2B5EF4-FFF2-40B4-BE49-F238E27FC236}">
                <a16:creationId xmlns:a16="http://schemas.microsoft.com/office/drawing/2014/main" id="{448197F3-2D35-470F-B8C0-301418F36BCE}"/>
              </a:ext>
            </a:extLst>
          </p:cNvPr>
          <p:cNvPicPr>
            <a:picLocks noGrp="1" noChangeAspect="1"/>
          </p:cNvPicPr>
          <p:nvPr>
            <p:ph idx="1"/>
          </p:nvPr>
        </p:nvPicPr>
        <p:blipFill>
          <a:blip r:embed="rId2"/>
          <a:stretch>
            <a:fillRect/>
          </a:stretch>
        </p:blipFill>
        <p:spPr>
          <a:xfrm>
            <a:off x="3422469" y="-303044"/>
            <a:ext cx="4818216" cy="8565719"/>
          </a:xfrm>
        </p:spPr>
      </p:pic>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endParaRPr lang="cs-CZ" dirty="0"/>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52</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1053737"/>
            <a:ext cx="10966269" cy="4998719"/>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0" algn="just">
              <a:buNone/>
            </a:pPr>
            <a:endParaRPr lang="cs-CZ" sz="1200" dirty="0"/>
          </a:p>
        </p:txBody>
      </p:sp>
    </p:spTree>
    <p:extLst>
      <p:ext uri="{BB962C8B-B14F-4D97-AF65-F5344CB8AC3E}">
        <p14:creationId xmlns:p14="http://schemas.microsoft.com/office/powerpoint/2010/main" val="40722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82044"/>
            <a:ext cx="10515600" cy="677778"/>
          </a:xfrm>
        </p:spPr>
        <p:txBody>
          <a:bodyPr>
            <a:normAutofit fontScale="90000"/>
          </a:bodyPr>
          <a:lstStyle/>
          <a:p>
            <a:pPr algn="ctr"/>
            <a:r>
              <a:rPr lang="cs-CZ" dirty="0"/>
              <a:t>Doručování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6</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357052" y="572673"/>
            <a:ext cx="11504022" cy="5338356"/>
          </a:xfrm>
          <a:prstGeom prst="rect">
            <a:avLst/>
          </a:prstGeom>
        </p:spPr>
        <p:txBody>
          <a:bodyPr vert="horz" lIns="91440" tIns="45720" rIns="91440" bIns="45720" rtlCol="0">
            <a:normAutofit fontScale="25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4800" b="1" dirty="0"/>
              <a:t>Datové schránky</a:t>
            </a:r>
          </a:p>
          <a:p>
            <a:pPr marL="355600" lvl="1" indent="0" algn="ctr">
              <a:buNone/>
            </a:pPr>
            <a:endParaRPr lang="cs-CZ" sz="4800" b="1" dirty="0"/>
          </a:p>
          <a:p>
            <a:pPr lvl="1" algn="just">
              <a:buFont typeface="Wingdings" panose="05000000000000000000" pitchFamily="2" charset="2"/>
              <a:buChar char="§"/>
            </a:pPr>
            <a:r>
              <a:rPr lang="cs-CZ" sz="4800" dirty="0"/>
              <a:t>Zásada prioritního doručování do DS</a:t>
            </a:r>
            <a:endParaRPr lang="cs-CZ" sz="4800" i="1" dirty="0"/>
          </a:p>
          <a:p>
            <a:pPr lvl="1" algn="just">
              <a:buFont typeface="Wingdings" panose="05000000000000000000" pitchFamily="2" charset="2"/>
              <a:buChar char="§"/>
            </a:pPr>
            <a:r>
              <a:rPr lang="cs-CZ" sz="4800" dirty="0"/>
              <a:t>Rozšíření okruhu osob, které mají datovou schránku:  </a:t>
            </a:r>
          </a:p>
          <a:p>
            <a:pPr marL="355600" lvl="1" indent="0" algn="just">
              <a:lnSpc>
                <a:spcPct val="120000"/>
              </a:lnSpc>
              <a:buNone/>
            </a:pPr>
            <a:r>
              <a:rPr lang="cs-CZ" sz="4800" dirty="0"/>
              <a:t>a) právnické osoby - od 01. 01. 2023 automatické založení datové schránky pro všechny, kteří jsou zapsáni v registru ekonomických subjektů a mají IČO; od              01. 03. 2023 – automatické založení datové schránky pro všechny zbývající právnické osoby (družstva, spolky, církve, společenství vlastníků jednotek nebo svěřenské fondy);</a:t>
            </a:r>
          </a:p>
          <a:p>
            <a:pPr marL="355600" lvl="1" indent="0" algn="just">
              <a:lnSpc>
                <a:spcPct val="120000"/>
              </a:lnSpc>
              <a:buNone/>
            </a:pPr>
            <a:r>
              <a:rPr lang="cs-CZ" sz="4800" dirty="0"/>
              <a:t>b) </a:t>
            </a:r>
            <a:r>
              <a:rPr lang="cs-CZ" sz="4800" dirty="0">
                <a:highlight>
                  <a:srgbClr val="FF0000"/>
                </a:highlight>
              </a:rPr>
              <a:t>fyzické osoby – pokud </a:t>
            </a:r>
            <a:r>
              <a:rPr lang="cs-CZ" sz="4800" dirty="0" err="1">
                <a:highlight>
                  <a:srgbClr val="FF0000"/>
                </a:highlight>
              </a:rPr>
              <a:t>f.o</a:t>
            </a:r>
            <a:r>
              <a:rPr lang="cs-CZ" sz="4800" dirty="0">
                <a:highlight>
                  <a:srgbClr val="FF0000"/>
                </a:highlight>
              </a:rPr>
              <a:t>. použije po 01. 01. 2023 bankovní identitu nebo jiný prostředek pro elektronickou identifikaci vůči státu nebo samosprávě (tj. prostředek v systému národního bodu NIA (Úvod - Portál národního bodu (identitaobcana.cz)), dostane automaticky datovou schránku. Zůstává samozřejmě možnost si takovou schránku znepřístupnit (pro soukromoprávní komunikaci i vůči úřadům)- </a:t>
            </a:r>
            <a:r>
              <a:rPr lang="cs-CZ" sz="4800" b="1" dirty="0"/>
              <a:t>Z R U Š E N O</a:t>
            </a:r>
          </a:p>
          <a:p>
            <a:pPr marL="627063" lvl="1" indent="-271463" algn="just">
              <a:lnSpc>
                <a:spcPct val="120000"/>
              </a:lnSpc>
              <a:buFont typeface="Wingdings" panose="05000000000000000000" pitchFamily="2" charset="2"/>
              <a:buChar char="§"/>
            </a:pPr>
            <a:r>
              <a:rPr lang="cs-CZ" sz="4800" dirty="0"/>
              <a:t>Jedna osoba může mít více DS a to dle právního postavení, ve kterém se nachází </a:t>
            </a:r>
          </a:p>
          <a:p>
            <a:pPr marL="627063" lvl="1" indent="-271463" algn="just">
              <a:lnSpc>
                <a:spcPct val="120000"/>
              </a:lnSpc>
              <a:buFont typeface="Wingdings" panose="05000000000000000000" pitchFamily="2" charset="2"/>
              <a:buChar char="§"/>
            </a:pPr>
            <a:r>
              <a:rPr lang="cs-CZ" sz="4800" b="1" dirty="0"/>
              <a:t>POZOR – DS advokátů/ DS advokátní kanceláře </a:t>
            </a:r>
            <a:r>
              <a:rPr lang="cs-CZ" sz="4800" dirty="0"/>
              <a:t>– nález Ústavního soudu </a:t>
            </a:r>
            <a:r>
              <a:rPr lang="cs-CZ" sz="4800" dirty="0" err="1"/>
              <a:t>sp.zn</a:t>
            </a:r>
            <a:r>
              <a:rPr lang="cs-CZ" sz="4800" dirty="0"/>
              <a:t>. III. ÚS 2373/21, 30. 6. 2022: </a:t>
            </a:r>
          </a:p>
          <a:p>
            <a:pPr marL="355600" lvl="1" indent="0" algn="just">
              <a:lnSpc>
                <a:spcPct val="120000"/>
              </a:lnSpc>
              <a:buNone/>
            </a:pPr>
            <a:r>
              <a:rPr lang="cs-CZ" sz="4800" i="1" dirty="0"/>
              <a:t>24. Nejvyšší soud odmítl projednat dovolání stěžovatele s tím, že bylo podáno jeho advokátem z datové schránky právnické osoby (advokátní kanceláře) bez příslušného elektronického podpisu advokáta. Stěžovatel je přesvědčen, že postup Nejvyššího soudu byl v rozporu se zákonem, neboť příslušné podání naplnilo všechny požadavky ustanovení § 24 odst. 1 a § 42 o. s. ř. Jelikož stěžovatelův advokát byl v dané době jediným společníkem příslušné advokátní kanceláře, nemůže být pochyb o tom, že byl k odeslání datové zprávy oprávněn pouze on a že daný úkon jako fyzická osoba také skutečně učinil. Stěžovatel podporuje svůj názor rovněž výkladem ustanovení § 18 odst. 2 zákona č. 300/2008 Sb., o elektronických úkonech a autorizované konverzi dokumentů, ve znění pozdějších předpisů, a ustanovení § 11 odst. 1 a § 15 zákona č. 85/1996 Sb., o advokacii, ve znění pozdějších předpisů. Na základě jejich interpretace dovozuje, že umožňují-li dané zákony advokátovi využívat k výkonu advokacie právnickou osobu (obchodní společnost), pak rovněž podání učiněná prostřednictvím tohoto subjektu musí být přičitatelná danému advokátovi. Přístup Nejvyššího soudu je vysoce formalistický a de facto omezuje advokáta ve způsobu, jakým advokacii reálně vykonává.</a:t>
            </a:r>
          </a:p>
          <a:p>
            <a:pPr marL="355600" lvl="1" indent="0" algn="just">
              <a:lnSpc>
                <a:spcPct val="120000"/>
              </a:lnSpc>
              <a:buNone/>
            </a:pPr>
            <a:r>
              <a:rPr lang="cs-CZ" sz="4800" i="1" dirty="0"/>
              <a:t>25. K této argumentaci Ústavní soud uvádí, že se neztotožňuje s názorem ohledně povinnosti soudů přijímat podání advokátů bez příslušného elektronického podpisu z datových schránek "jejich" advokátních kanceláří. Zákon o elektronických úkonech totiž jednoznačně rozlišuje mezi datovou schránkou fyzické osoby podnikatele (§ 4) a právnické osoby (§ 5). Právnická a fyzická osoba jsou odlišné subjekty a nic na tom nemění ani to, je-li fyzická osoba jediným společníkem (a/nebo jednatelem) příslušné právnické osoby. Přestože advokacie může být vykonávána různými způsoby, všichni advokáti mají ze zákona povinně zřízenou datovou schránku podnikající fyzické osoby. </a:t>
            </a:r>
            <a:r>
              <a:rPr lang="cs-CZ" sz="4800" b="1" i="1" dirty="0"/>
              <a:t>Z toho plyne, že advokátu se doručuje pouze do této datové schránky, a nikoliv do datové schránky právnické osoby (advokátní kanceláře). Do ní je možno doručovat výhradně v případě, že adresátem bude samotná právnická osoba (např. v rámci daňového řízení), ne však vykonává-li advokát advokacii jako společník této společnosti nebo její zaměstnanec. To stejné samozřejmě platí v opačném směru</a:t>
            </a:r>
            <a:r>
              <a:rPr lang="cs-CZ" sz="4800" i="1" dirty="0"/>
              <a:t>, tj. při doručování písemností soudům advokáty.</a:t>
            </a:r>
          </a:p>
          <a:p>
            <a:pPr marL="355600" lvl="1" indent="0" algn="ctr">
              <a:buNone/>
            </a:pPr>
            <a:endParaRPr lang="cs-CZ" sz="1200" b="1" dirty="0"/>
          </a:p>
        </p:txBody>
      </p:sp>
    </p:spTree>
    <p:extLst>
      <p:ext uri="{BB962C8B-B14F-4D97-AF65-F5344CB8AC3E}">
        <p14:creationId xmlns:p14="http://schemas.microsoft.com/office/powerpoint/2010/main" val="46191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226151"/>
            <a:ext cx="10515600" cy="677778"/>
          </a:xfrm>
        </p:spPr>
        <p:txBody>
          <a:bodyPr>
            <a:normAutofit fontScale="90000"/>
          </a:bodyPr>
          <a:lstStyle/>
          <a:p>
            <a:pPr algn="ctr"/>
            <a:r>
              <a:rPr lang="cs-CZ" dirty="0"/>
              <a:t>Doručování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7</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759822"/>
            <a:ext cx="11086012" cy="5338356"/>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1200" b="1" dirty="0"/>
              <a:t>Datové schránky</a:t>
            </a:r>
          </a:p>
          <a:p>
            <a:pPr marL="355600" lvl="1" indent="0" algn="ctr">
              <a:buNone/>
            </a:pPr>
            <a:endParaRPr lang="cs-CZ" sz="1200" b="1" dirty="0"/>
          </a:p>
          <a:p>
            <a:pPr marL="627063" lvl="1" indent="-269875" algn="just">
              <a:lnSpc>
                <a:spcPct val="120000"/>
              </a:lnSpc>
              <a:buFont typeface="Wingdings" panose="05000000000000000000" pitchFamily="2" charset="2"/>
              <a:buChar char="§"/>
            </a:pPr>
            <a:r>
              <a:rPr lang="cs-CZ" sz="1200" dirty="0"/>
              <a:t>Od poloviny roku 2023 je možné odesílat a přijímat datové zprávy o velikosti 1 GB (v současné době je limit 20 MB, resp. 50 MB) (Datové zprávy až do 1 GB a nové formáty příloh (ZIP a </a:t>
            </a:r>
            <a:r>
              <a:rPr lang="cs-CZ" sz="1200" dirty="0" err="1"/>
              <a:t>ASiC</a:t>
            </a:r>
            <a:r>
              <a:rPr lang="cs-CZ" sz="1200" dirty="0"/>
              <a:t>) od roku 2023 - Archiv novinek - Datové schránky.info (datoveschranky.info));</a:t>
            </a:r>
          </a:p>
          <a:p>
            <a:pPr marL="627063" lvl="1" indent="-269875" algn="just">
              <a:buFont typeface="Wingdings" panose="05000000000000000000" pitchFamily="2" charset="2"/>
              <a:buChar char="§"/>
            </a:pPr>
            <a:endParaRPr lang="cs-CZ" sz="1200" dirty="0"/>
          </a:p>
          <a:p>
            <a:pPr marL="355600" lvl="1" indent="0" algn="ctr">
              <a:buNone/>
            </a:pPr>
            <a:r>
              <a:rPr lang="cs-CZ" sz="1200" b="1" dirty="0"/>
              <a:t>Fikce doručení</a:t>
            </a:r>
          </a:p>
          <a:p>
            <a:pPr marL="355600" lvl="1" indent="0" algn="ctr">
              <a:buNone/>
            </a:pPr>
            <a:endParaRPr lang="cs-CZ" sz="1200" b="1" dirty="0"/>
          </a:p>
          <a:p>
            <a:pPr lvl="1" algn="just">
              <a:buFont typeface="Wingdings" panose="05000000000000000000" pitchFamily="2" charset="2"/>
              <a:buChar char="§"/>
            </a:pPr>
            <a:r>
              <a:rPr lang="cs-CZ" sz="1200" dirty="0"/>
              <a:t>Může nastat jen tehdy, pokud je doručováno správnou formou, správné osobě (pozor např. na SJM) a na správnou adresu (+ pokud bylo zanecháno poučení).</a:t>
            </a:r>
          </a:p>
          <a:p>
            <a:pPr lvl="1">
              <a:buFont typeface="Wingdings" panose="05000000000000000000" pitchFamily="2" charset="2"/>
              <a:buChar char="§"/>
            </a:pPr>
            <a:r>
              <a:rPr lang="cs-CZ" sz="1200" dirty="0"/>
              <a:t>Doručeno je desátým dnem ode dne, kdy byla připravena zásilka k vyzvednutí (pozor – uplatní se pravidla pro počítání lhůt a to i u doručování DS).</a:t>
            </a:r>
          </a:p>
          <a:p>
            <a:pPr lvl="1">
              <a:buFont typeface="Wingdings" panose="05000000000000000000" pitchFamily="2" charset="2"/>
              <a:buChar char="§"/>
            </a:pPr>
            <a:r>
              <a:rPr lang="cs-CZ" sz="1200" dirty="0"/>
              <a:t>Podmínkou není vhození zásilky do schránky. </a:t>
            </a:r>
          </a:p>
          <a:p>
            <a:pPr lvl="1">
              <a:buFont typeface="Wingdings" panose="05000000000000000000" pitchFamily="2" charset="2"/>
              <a:buChar char="§"/>
            </a:pPr>
            <a:r>
              <a:rPr lang="cs-CZ" sz="1200" dirty="0"/>
              <a:t>Uplatní se obecná pravidla pro počítání lhůt. </a:t>
            </a:r>
          </a:p>
          <a:p>
            <a:pPr marL="355600" lvl="1" indent="0" algn="ctr">
              <a:buNone/>
            </a:pPr>
            <a:endParaRPr lang="cs-CZ" sz="1200" b="1" dirty="0"/>
          </a:p>
          <a:p>
            <a:pPr marL="355600" lvl="1" indent="0" algn="ctr">
              <a:buNone/>
            </a:pPr>
            <a:endParaRPr lang="cs-CZ" sz="1200" b="1" dirty="0"/>
          </a:p>
          <a:p>
            <a:pPr lvl="1">
              <a:buFont typeface="Wingdings" panose="05000000000000000000" pitchFamily="2" charset="2"/>
              <a:buChar char="§"/>
            </a:pPr>
            <a:r>
              <a:rPr lang="cs-CZ" sz="1200" dirty="0"/>
              <a:t>Právní úprava, metodika:</a:t>
            </a:r>
          </a:p>
          <a:p>
            <a:pPr marL="355600" lvl="1" indent="0">
              <a:buNone/>
            </a:pPr>
            <a:r>
              <a:rPr lang="cs-CZ" sz="1200" dirty="0"/>
              <a:t>§ 19 - 25 </a:t>
            </a:r>
            <a:r>
              <a:rPr lang="cs-CZ" sz="1200" dirty="0" err="1"/>
              <a:t>SprŘ</a:t>
            </a:r>
            <a:r>
              <a:rPr lang="cs-CZ" sz="1200" dirty="0"/>
              <a:t>; Závěr č. 86 ze zasedání poradního sboru ministra vnitra ke správnímu řádu ze dne 14. 12. 2009, </a:t>
            </a:r>
            <a:r>
              <a:rPr lang="cs-CZ" sz="1200" dirty="0">
                <a:hlinkClick r:id="rId2"/>
              </a:rPr>
              <a:t>https://www.mvcr.cz/clanek/zavery-poradniho-sboru-ministra-vnitra-ke-spravnimu-radu.aspx</a:t>
            </a:r>
            <a:r>
              <a:rPr lang="cs-CZ" sz="1200" dirty="0"/>
              <a:t> ; Rozsudek NSS </a:t>
            </a:r>
            <a:r>
              <a:rPr lang="cs-CZ" sz="1200" i="0" dirty="0">
                <a:solidFill>
                  <a:srgbClr val="000000"/>
                </a:solidFill>
                <a:effectLst/>
              </a:rPr>
              <a:t>čj. 4 </a:t>
            </a:r>
            <a:r>
              <a:rPr lang="cs-CZ" sz="1200" i="0" dirty="0" err="1">
                <a:solidFill>
                  <a:srgbClr val="000000"/>
                </a:solidFill>
                <a:effectLst/>
              </a:rPr>
              <a:t>Afs</a:t>
            </a:r>
            <a:r>
              <a:rPr lang="cs-CZ" sz="1200" i="0" dirty="0">
                <a:solidFill>
                  <a:srgbClr val="000000"/>
                </a:solidFill>
                <a:effectLst/>
              </a:rPr>
              <a:t> 264/2018-85 ze dne 26. 5. 2022</a:t>
            </a:r>
            <a:br>
              <a:rPr lang="cs-CZ" sz="1200" dirty="0"/>
            </a:br>
            <a:endParaRPr lang="cs-CZ" sz="1200" dirty="0"/>
          </a:p>
          <a:p>
            <a:pPr marL="355600" lvl="1" indent="0" algn="ctr">
              <a:buNone/>
            </a:pPr>
            <a:endParaRPr lang="cs-CZ" sz="1200" b="1" dirty="0"/>
          </a:p>
        </p:txBody>
      </p:sp>
    </p:spTree>
    <p:extLst>
      <p:ext uri="{BB962C8B-B14F-4D97-AF65-F5344CB8AC3E}">
        <p14:creationId xmlns:p14="http://schemas.microsoft.com/office/powerpoint/2010/main" val="58414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pPr algn="ctr"/>
            <a:r>
              <a:rPr lang="cs-CZ" dirty="0"/>
              <a:t>Doručování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8</a:t>
            </a:fld>
            <a:endParaRPr lang="cs-CZ"/>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920524"/>
            <a:ext cx="11086012" cy="5338356"/>
          </a:xfrm>
          <a:prstGeom prst="rect">
            <a:avLst/>
          </a:prstGeom>
        </p:spPr>
        <p:txBody>
          <a:bodyPr vert="horz" lIns="91440" tIns="45720" rIns="91440" bIns="45720" rtlCol="0">
            <a:normAutofit fontScale="40000" lnSpcReduction="2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2000" dirty="0"/>
          </a:p>
          <a:p>
            <a:pPr marL="355600" lvl="1" indent="0" algn="ctr">
              <a:buNone/>
            </a:pPr>
            <a:r>
              <a:rPr lang="cs-CZ" sz="3000" b="1" dirty="0"/>
              <a:t>Datové schránky</a:t>
            </a:r>
          </a:p>
          <a:p>
            <a:pPr marL="355600" lvl="1" indent="0" algn="ctr">
              <a:buNone/>
            </a:pPr>
            <a:endParaRPr lang="cs-CZ" sz="1200" b="1" dirty="0"/>
          </a:p>
          <a:p>
            <a:pPr lvl="1" algn="just">
              <a:buFont typeface="Wingdings" panose="05000000000000000000" pitchFamily="2" charset="2"/>
              <a:buChar char="§"/>
            </a:pPr>
            <a:r>
              <a:rPr lang="cs-CZ" sz="3000" dirty="0"/>
              <a:t>Zásada prioritního doručování do DS</a:t>
            </a:r>
            <a:endParaRPr lang="cs-CZ" sz="3000" i="1" dirty="0"/>
          </a:p>
          <a:p>
            <a:pPr lvl="1" algn="just">
              <a:buFont typeface="Wingdings" panose="05000000000000000000" pitchFamily="2" charset="2"/>
              <a:buChar char="§"/>
            </a:pPr>
            <a:r>
              <a:rPr lang="cs-CZ" sz="3000" dirty="0"/>
              <a:t>Rozšíření okruhu osob, které mají datovou schránku:  </a:t>
            </a:r>
          </a:p>
          <a:p>
            <a:pPr marL="355600" lvl="1" indent="0" algn="just">
              <a:buNone/>
            </a:pPr>
            <a:endParaRPr lang="cs-CZ" sz="3000" dirty="0"/>
          </a:p>
          <a:p>
            <a:pPr marL="355600" lvl="1" indent="0" algn="just">
              <a:buNone/>
            </a:pPr>
            <a:r>
              <a:rPr lang="cs-CZ" sz="3000" dirty="0"/>
              <a:t>a) právnické osoby - od 01. 01. 2023 automatické založení datové schránky pro všechny, kteří jsou zapsáni v registru ekonomických subjektů a má vlastní IČO; od 01. 03. 2023 – automatické založení datové schránky pro všechny zbývající právnické osoby (družstva, spolky, církve, společenství vlastníků jednotek nebo svěřenské fondy);</a:t>
            </a:r>
          </a:p>
          <a:p>
            <a:pPr marL="355600" lvl="1" indent="0" algn="just">
              <a:buNone/>
            </a:pPr>
            <a:r>
              <a:rPr lang="cs-CZ" sz="3000" dirty="0"/>
              <a:t>b) </a:t>
            </a:r>
            <a:r>
              <a:rPr lang="cs-CZ" sz="3000" dirty="0">
                <a:highlight>
                  <a:srgbClr val="FF0000"/>
                </a:highlight>
              </a:rPr>
              <a:t>fyzické osoby – pokud </a:t>
            </a:r>
            <a:r>
              <a:rPr lang="cs-CZ" sz="3000" dirty="0" err="1">
                <a:highlight>
                  <a:srgbClr val="FF0000"/>
                </a:highlight>
              </a:rPr>
              <a:t>f.o</a:t>
            </a:r>
            <a:r>
              <a:rPr lang="cs-CZ" sz="3000" dirty="0">
                <a:highlight>
                  <a:srgbClr val="FF0000"/>
                </a:highlight>
              </a:rPr>
              <a:t>. použije po 01. 01. 2023 bankovní identitu nebo jiný prostředek pro elektronickou identifikaci vůči státu nebo samosprávě (tj. prostředek v systému národního bodu NIA (Úvod - Portál národního bodu (identitaobcana.cz)), dostane automaticky datovou schránku. Zůstává samozřejmě možnost si takovou schránku znepřístupnit (pro soukromoprávní komunikaci i vůči úřadům)- </a:t>
            </a:r>
            <a:r>
              <a:rPr lang="cs-CZ" sz="3000" b="1" dirty="0"/>
              <a:t>Z R U Š E N O</a:t>
            </a:r>
          </a:p>
          <a:p>
            <a:pPr marL="627063" lvl="1" indent="-271463" algn="just">
              <a:buFont typeface="Wingdings" panose="05000000000000000000" pitchFamily="2" charset="2"/>
              <a:buChar char="§"/>
            </a:pPr>
            <a:r>
              <a:rPr lang="cs-CZ" sz="3000" dirty="0"/>
              <a:t>Jedna osoba může mít více DS a to dle právního postavení, ve kterém se nachází </a:t>
            </a:r>
          </a:p>
          <a:p>
            <a:pPr marL="627063" lvl="1" indent="-269875" algn="just">
              <a:buFont typeface="Wingdings" panose="05000000000000000000" pitchFamily="2" charset="2"/>
              <a:buChar char="§"/>
            </a:pPr>
            <a:r>
              <a:rPr lang="cs-CZ" sz="3000" dirty="0"/>
              <a:t>Od poloviny roku 2023 možné odesílat a přijímat datové zprávy o velikosti 1 GB (v současné době je limit 20 MB, resp. 50 MB) (Datové zprávy až do 1 GB a nové formáty příloh (ZIP a </a:t>
            </a:r>
            <a:r>
              <a:rPr lang="cs-CZ" sz="3000" dirty="0" err="1"/>
              <a:t>ASiC</a:t>
            </a:r>
            <a:r>
              <a:rPr lang="cs-CZ" sz="3000" dirty="0"/>
              <a:t>) od roku 2023 - Archiv novinek - Datové schránky.info (datoveschranky.info));</a:t>
            </a:r>
          </a:p>
          <a:p>
            <a:pPr marL="627063" lvl="1" indent="-269875" algn="just">
              <a:buFont typeface="Wingdings" panose="05000000000000000000" pitchFamily="2" charset="2"/>
              <a:buChar char="§"/>
            </a:pPr>
            <a:endParaRPr lang="cs-CZ" sz="3000" dirty="0"/>
          </a:p>
          <a:p>
            <a:pPr marL="355600" lvl="1" indent="0" algn="ctr">
              <a:buNone/>
            </a:pPr>
            <a:r>
              <a:rPr lang="cs-CZ" sz="3000" b="1" dirty="0"/>
              <a:t>Fikce doručení</a:t>
            </a:r>
          </a:p>
          <a:p>
            <a:pPr marL="355600" lvl="1" indent="0" algn="ctr">
              <a:buNone/>
            </a:pPr>
            <a:endParaRPr lang="cs-CZ" sz="3000" b="1" dirty="0"/>
          </a:p>
          <a:p>
            <a:pPr lvl="1" algn="just">
              <a:buFont typeface="Wingdings" panose="05000000000000000000" pitchFamily="2" charset="2"/>
              <a:buChar char="§"/>
            </a:pPr>
            <a:r>
              <a:rPr lang="cs-CZ" sz="3000" dirty="0"/>
              <a:t>Může nastat jen tehdy, pokud je doručováno správnou formou, správné osobě (pozor např. na SJM) a na správnou adresu (+ pokud bylo zanecháno poučení)</a:t>
            </a:r>
          </a:p>
          <a:p>
            <a:pPr lvl="1">
              <a:buFont typeface="Wingdings" panose="05000000000000000000" pitchFamily="2" charset="2"/>
              <a:buChar char="§"/>
            </a:pPr>
            <a:r>
              <a:rPr lang="cs-CZ" sz="3000" dirty="0"/>
              <a:t>Doručeno je desátým dnem ode dne, kdy byla připravena zásilka k vyzvednutí (pozor – uplatní se pravidla pro počítání lhůt a to i u doručování DS)</a:t>
            </a:r>
          </a:p>
          <a:p>
            <a:pPr lvl="1">
              <a:buFont typeface="Wingdings" panose="05000000000000000000" pitchFamily="2" charset="2"/>
              <a:buChar char="§"/>
            </a:pPr>
            <a:r>
              <a:rPr lang="cs-CZ" sz="3000" dirty="0"/>
              <a:t>Podmínkou není vhození zásilky do schránky </a:t>
            </a:r>
          </a:p>
          <a:p>
            <a:pPr lvl="1">
              <a:buFont typeface="Wingdings" panose="05000000000000000000" pitchFamily="2" charset="2"/>
              <a:buChar char="§"/>
            </a:pPr>
            <a:r>
              <a:rPr lang="cs-CZ" sz="3000" dirty="0"/>
              <a:t>Uplatní se obecná pravidla pro počítání lhůt </a:t>
            </a:r>
          </a:p>
          <a:p>
            <a:pPr marL="355600" lvl="1" indent="0" algn="ctr">
              <a:buNone/>
            </a:pPr>
            <a:endParaRPr lang="cs-CZ" sz="2200" b="1" dirty="0"/>
          </a:p>
          <a:p>
            <a:pPr marL="355600" lvl="1" indent="0" algn="ctr">
              <a:buNone/>
            </a:pPr>
            <a:endParaRPr lang="cs-CZ" sz="1900" b="1" dirty="0"/>
          </a:p>
          <a:p>
            <a:pPr marL="355600" lvl="1" indent="0" algn="ctr">
              <a:buNone/>
            </a:pPr>
            <a:endParaRPr lang="cs-CZ" sz="1900" b="1" dirty="0"/>
          </a:p>
          <a:p>
            <a:pPr lvl="1">
              <a:buFont typeface="Wingdings" panose="05000000000000000000" pitchFamily="2" charset="2"/>
              <a:buChar char="§"/>
            </a:pPr>
            <a:r>
              <a:rPr lang="cs-CZ" sz="3000" dirty="0"/>
              <a:t>Právní úprava, metodika:</a:t>
            </a:r>
          </a:p>
          <a:p>
            <a:pPr marL="355600" lvl="1" indent="0">
              <a:buNone/>
            </a:pPr>
            <a:r>
              <a:rPr lang="cs-CZ" sz="3000" dirty="0"/>
              <a:t>§ 19 - 25 </a:t>
            </a:r>
            <a:r>
              <a:rPr lang="cs-CZ" sz="3000" dirty="0" err="1"/>
              <a:t>SprŘ</a:t>
            </a:r>
            <a:r>
              <a:rPr lang="cs-CZ" sz="3000" dirty="0"/>
              <a:t>; Závěr č. 86 ze zasedání poradního sboru ministra vnitra ke správnímu řádu ze dne 14. 12. 2009, </a:t>
            </a:r>
            <a:r>
              <a:rPr lang="cs-CZ" sz="3000" dirty="0">
                <a:hlinkClick r:id="rId2"/>
              </a:rPr>
              <a:t>https://www.mvcr.cz/clanek/zavery-poradniho-sboru-ministra-vnitra-ke-spravnimu-radu.aspx</a:t>
            </a:r>
            <a:r>
              <a:rPr lang="cs-CZ" sz="3000" dirty="0"/>
              <a:t> ; Rozsudek NSS </a:t>
            </a:r>
            <a:r>
              <a:rPr lang="cs-CZ" sz="3000" i="0" dirty="0">
                <a:solidFill>
                  <a:srgbClr val="000000"/>
                </a:solidFill>
                <a:effectLst/>
              </a:rPr>
              <a:t>čj. 4 </a:t>
            </a:r>
            <a:r>
              <a:rPr lang="cs-CZ" sz="3000" i="0" dirty="0" err="1">
                <a:solidFill>
                  <a:srgbClr val="000000"/>
                </a:solidFill>
                <a:effectLst/>
              </a:rPr>
              <a:t>Afs</a:t>
            </a:r>
            <a:r>
              <a:rPr lang="cs-CZ" sz="3000" i="0" dirty="0">
                <a:solidFill>
                  <a:srgbClr val="000000"/>
                </a:solidFill>
                <a:effectLst/>
              </a:rPr>
              <a:t> 264/2018-</a:t>
            </a:r>
          </a:p>
          <a:p>
            <a:pPr marL="355600" lvl="1" indent="0">
              <a:buNone/>
            </a:pPr>
            <a:r>
              <a:rPr lang="cs-CZ" sz="3000" i="0" dirty="0">
                <a:solidFill>
                  <a:srgbClr val="000000"/>
                </a:solidFill>
                <a:effectLst/>
              </a:rPr>
              <a:t>85 ze dne 26. 5. 2022</a:t>
            </a:r>
            <a:br>
              <a:rPr lang="cs-CZ" sz="3000" dirty="0"/>
            </a:br>
            <a:endParaRPr lang="cs-CZ" sz="3000" dirty="0"/>
          </a:p>
          <a:p>
            <a:pPr marL="355600" lvl="1" indent="0" algn="ctr">
              <a:buNone/>
            </a:pPr>
            <a:endParaRPr lang="cs-CZ" sz="1200" b="1" dirty="0"/>
          </a:p>
        </p:txBody>
      </p:sp>
      <p:pic>
        <p:nvPicPr>
          <p:cNvPr id="8" name="Obrázek 7">
            <a:extLst>
              <a:ext uri="{FF2B5EF4-FFF2-40B4-BE49-F238E27FC236}">
                <a16:creationId xmlns:a16="http://schemas.microsoft.com/office/drawing/2014/main" id="{3E3FD97B-1B85-4D8C-92B1-8D861C68901D}"/>
              </a:ext>
            </a:extLst>
          </p:cNvPr>
          <p:cNvPicPr>
            <a:picLocks noChangeAspect="1"/>
          </p:cNvPicPr>
          <p:nvPr/>
        </p:nvPicPr>
        <p:blipFill>
          <a:blip r:embed="rId3"/>
          <a:stretch>
            <a:fillRect/>
          </a:stretch>
        </p:blipFill>
        <p:spPr>
          <a:xfrm>
            <a:off x="47300" y="0"/>
            <a:ext cx="12097400" cy="6858000"/>
          </a:xfrm>
          <a:prstGeom prst="rect">
            <a:avLst/>
          </a:prstGeom>
        </p:spPr>
      </p:pic>
    </p:spTree>
    <p:extLst>
      <p:ext uri="{BB962C8B-B14F-4D97-AF65-F5344CB8AC3E}">
        <p14:creationId xmlns:p14="http://schemas.microsoft.com/office/powerpoint/2010/main" val="330298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200" y="295332"/>
            <a:ext cx="10515600" cy="677778"/>
          </a:xfrm>
        </p:spPr>
        <p:txBody>
          <a:bodyPr>
            <a:normAutofit fontScale="90000"/>
          </a:bodyPr>
          <a:lstStyle/>
          <a:p>
            <a:pPr algn="ctr"/>
            <a:r>
              <a:rPr lang="cs-CZ" dirty="0"/>
              <a:t>Doručování</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a:buFont typeface="Wingdings" panose="05000000000000000000" pitchFamily="2" charset="2"/>
              <a:buChar char="§"/>
            </a:pPr>
            <a:endParaRPr lang="cs-CZ" sz="2000" dirty="0"/>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endParaRPr lang="cs-CZ" dirty="0"/>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pPr>
              <a:spcAft>
                <a:spcPts val="600"/>
              </a:spcAft>
            </a:pPr>
            <a:r>
              <a:rPr lang="cs-CZ" dirty="0"/>
              <a:t>Základní procesní postupy nalézacího správního orgánu</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92E4A7A-EBDD-4898-A646-CB4A45F454B8}" type="slidenum">
              <a:rPr lang="cs-CZ" smtClean="0"/>
              <a:t>9</a:t>
            </a:fld>
            <a:endParaRPr lang="cs-CZ" dirty="0"/>
          </a:p>
        </p:txBody>
      </p:sp>
      <p:sp>
        <p:nvSpPr>
          <p:cNvPr id="9" name="Zástupný obsah 2">
            <a:extLst>
              <a:ext uri="{FF2B5EF4-FFF2-40B4-BE49-F238E27FC236}">
                <a16:creationId xmlns:a16="http://schemas.microsoft.com/office/drawing/2014/main" id="{4E3CF9D7-C5A6-446C-8C1E-29767D9CD3CC}"/>
              </a:ext>
            </a:extLst>
          </p:cNvPr>
          <p:cNvSpPr txBox="1">
            <a:spLocks/>
          </p:cNvSpPr>
          <p:nvPr/>
        </p:nvSpPr>
        <p:spPr>
          <a:xfrm>
            <a:off x="539931" y="737165"/>
            <a:ext cx="11086012" cy="5338356"/>
          </a:xfrm>
          <a:prstGeom prst="rect">
            <a:avLst/>
          </a:prstGeom>
        </p:spPr>
        <p:txBody>
          <a:bodyPr vert="horz" lIns="91440" tIns="45720" rIns="91440" bIns="45720" rtlCol="0">
            <a:normAutofit lnSpcReduction="10000"/>
          </a:bodyPr>
          <a:lst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cs-CZ" sz="1200" dirty="0"/>
          </a:p>
          <a:p>
            <a:pPr marL="0" indent="0" algn="ctr">
              <a:buNone/>
            </a:pPr>
            <a:r>
              <a:rPr lang="cs-CZ" sz="1200" b="1" dirty="0"/>
              <a:t>Volba doručovací adresy účastníkem </a:t>
            </a:r>
            <a:r>
              <a:rPr lang="cs-CZ" sz="1200" dirty="0"/>
              <a:t>(</a:t>
            </a:r>
            <a:r>
              <a:rPr lang="cs-CZ" sz="1200" dirty="0" err="1"/>
              <a:t>ust</a:t>
            </a:r>
            <a:r>
              <a:rPr lang="cs-CZ" sz="1200" dirty="0"/>
              <a:t>. § 19 odst. 4 </a:t>
            </a:r>
            <a:r>
              <a:rPr lang="cs-CZ" sz="1200" dirty="0" err="1"/>
              <a:t>SprŘ</a:t>
            </a:r>
            <a:r>
              <a:rPr lang="cs-CZ" sz="1200" dirty="0"/>
              <a:t>) </a:t>
            </a:r>
          </a:p>
          <a:p>
            <a:pPr>
              <a:buFont typeface="Wingdings" panose="05000000000000000000" pitchFamily="2" charset="2"/>
              <a:buChar char="§"/>
            </a:pPr>
            <a:r>
              <a:rPr lang="cs-CZ" sz="1200" dirty="0"/>
              <a:t>Jen tehdy, může-li to přispět k urychlení řízení</a:t>
            </a:r>
          </a:p>
          <a:p>
            <a:pPr algn="just">
              <a:buFont typeface="Wingdings" panose="05000000000000000000" pitchFamily="2" charset="2"/>
              <a:buChar char="§"/>
            </a:pPr>
            <a:r>
              <a:rPr lang="cs-CZ" sz="1200" dirty="0"/>
              <a:t>Nelze, pokud má účastník DS – </a:t>
            </a:r>
            <a:r>
              <a:rPr lang="cs-CZ" sz="1200" dirty="0" err="1"/>
              <a:t>ust</a:t>
            </a:r>
            <a:r>
              <a:rPr lang="cs-CZ" sz="1200" dirty="0"/>
              <a:t>. § 17 odst. 1) </a:t>
            </a:r>
            <a:r>
              <a:rPr lang="cs-CZ" sz="1200" dirty="0" err="1"/>
              <a:t>z.č</a:t>
            </a:r>
            <a:r>
              <a:rPr lang="cs-CZ" sz="1200" dirty="0"/>
              <a:t>. 300/2008 Sb., o elektronických úkonech a autorizované konverzi dokumentů, ve zn. </a:t>
            </a:r>
            <a:r>
              <a:rPr lang="cs-CZ" sz="1200" dirty="0" err="1"/>
              <a:t>pozd</a:t>
            </a:r>
            <a:r>
              <a:rPr lang="cs-CZ" sz="1200" dirty="0"/>
              <a:t>. předpisů: „…</a:t>
            </a:r>
            <a:r>
              <a:rPr lang="cs-CZ" sz="1200" i="1" dirty="0"/>
              <a:t>Umožňuje-li to povaha dokumentu a má-li fyzická osoba, podnikající fyzická osoba nebo právnická osoba zpřístupněnu svou datovou schránku, orgán veřejné moci doručuje dokument této osobě prostřednictvím datové schránky, pokud se nedoručuje veřejnou vyhláškou nebo na místě. </a:t>
            </a:r>
            <a:r>
              <a:rPr lang="cs-CZ" sz="1200" b="1" i="1" dirty="0"/>
              <a:t>Doručuje-li se způsobem podle tohoto zákona, ustanovení jiných právních předpisů upravující způsob doručení se nepoužijí</a:t>
            </a:r>
            <a:r>
              <a:rPr lang="cs-CZ" sz="1200" i="1" dirty="0"/>
              <a:t>.“</a:t>
            </a:r>
          </a:p>
          <a:p>
            <a:pPr marL="355600" lvl="1" indent="0" algn="ctr">
              <a:buNone/>
            </a:pPr>
            <a:endParaRPr lang="cs-CZ" sz="1200" b="1" dirty="0"/>
          </a:p>
          <a:p>
            <a:pPr marL="357188" lvl="1" indent="-357188" algn="just">
              <a:buFont typeface="Wingdings" panose="05000000000000000000" pitchFamily="2" charset="2"/>
              <a:buChar char="§"/>
            </a:pPr>
            <a:r>
              <a:rPr lang="cs-CZ" sz="1200" dirty="0" err="1"/>
              <a:t>Ust</a:t>
            </a:r>
            <a:r>
              <a:rPr lang="cs-CZ" sz="1200" dirty="0"/>
              <a:t>. § 19 odst. 9) </a:t>
            </a:r>
            <a:r>
              <a:rPr lang="cs-CZ" sz="1200" dirty="0" err="1"/>
              <a:t>SprŘ</a:t>
            </a:r>
            <a:r>
              <a:rPr lang="cs-CZ" sz="1200" dirty="0"/>
              <a:t>:  </a:t>
            </a:r>
            <a:r>
              <a:rPr lang="cs-CZ" sz="1200" i="1" dirty="0"/>
              <a:t>„Písemnosti uvedené v odstavci 5 (</a:t>
            </a:r>
            <a:r>
              <a:rPr lang="cs-CZ" sz="1200" dirty="0"/>
              <a:t>tj. doručované do </a:t>
            </a:r>
            <a:r>
              <a:rPr lang="cs-CZ" sz="1200" dirty="0" err="1"/>
              <a:t>vl</a:t>
            </a:r>
            <a:r>
              <a:rPr lang="cs-CZ" sz="1200" dirty="0"/>
              <a:t>. rukou) </a:t>
            </a:r>
            <a:r>
              <a:rPr lang="cs-CZ" sz="1200" i="1" dirty="0"/>
              <a:t>se na požádání adresáta doručují jiným způsobem podle tohoto zákona; </a:t>
            </a:r>
            <a:r>
              <a:rPr lang="cs-CZ" sz="1200" b="1" i="1" dirty="0"/>
              <a:t>v takovém případě platí, že písemnost je doručena třetím dnem ode dne, kdy byla odeslána. V případě doručování na elektronickou adresu platí, že písemnost je doručena v okamžiku, kdy převzetí doručované písemnosti potvrdí adresát datovou zprávou podepsanou adresátem</a:t>
            </a:r>
            <a:r>
              <a:rPr lang="cs-CZ" sz="1200" i="1" dirty="0"/>
              <a:t>. Nepotvrdí-li adresát převzetí písemnosti nejpozději následující pracovní den po odeslání zprávy, která se nevrátila jako nedoručitelná (odstavec 10), doručí správní orgán písemnost, jako by adresát o doručení na elektronickou adresu nepožádal.“</a:t>
            </a:r>
          </a:p>
          <a:p>
            <a:pPr marL="357188" lvl="1" indent="-357188" algn="just">
              <a:buFont typeface="Wingdings" panose="05000000000000000000" pitchFamily="2" charset="2"/>
              <a:buChar char="§"/>
            </a:pPr>
            <a:endParaRPr lang="cs-CZ" sz="1200" i="1" dirty="0"/>
          </a:p>
          <a:p>
            <a:pPr marL="357188" lvl="1" indent="-357188" algn="just">
              <a:buFont typeface="Wingdings" panose="05000000000000000000" pitchFamily="2" charset="2"/>
              <a:buChar char="§"/>
            </a:pPr>
            <a:r>
              <a:rPr lang="cs-CZ" sz="1200" dirty="0"/>
              <a:t>Rozsudek NSS čj. 8 As 132/2020-30 ze dne 27. 10. 2021:</a:t>
            </a:r>
          </a:p>
          <a:p>
            <a:pPr marL="357188" lvl="1" indent="0" algn="just">
              <a:buNone/>
            </a:pPr>
            <a:r>
              <a:rPr lang="cs-CZ" sz="1200" i="1" dirty="0"/>
              <a:t>„[2] …Správní orgány se pokusily na žalobcem (jeho zmocněncem) určenou elektronickou adresu (obecny@zástupce.eu) opakovaně doručovat, avšak ani v jednom případě žalobce (jeho zmocněnec) požadavky zákona pro řádné doručování na elektronickou adresu nerespektoval. Zmocněnec žalobce jako adresát doručovaných písemností totiž nepotvrdil převzetí doručované písemnosti zprávou podepsanou jeho uznávaným elektronickým podpisem nejpozději následující pracovní den po odeslání zprávy, jak v rozhodné době požadoval § 19 odst. 8 správního řádu. Krajský soud proto uzavřel, že správní orgán I. stupně postupoval správně, pokud prvostupňové rozhodnutí doručoval jako by adresát (zmocněnec žalobce) o doručení na elektronickou adresu nepožádal.</a:t>
            </a:r>
          </a:p>
          <a:p>
            <a:pPr marL="0" lvl="1" indent="0" algn="just">
              <a:buNone/>
            </a:pPr>
            <a:r>
              <a:rPr lang="cs-CZ" sz="1200" i="1" dirty="0"/>
              <a:t>         …</a:t>
            </a:r>
          </a:p>
          <a:p>
            <a:pPr marL="357188" lvl="1" indent="0" algn="just">
              <a:buNone/>
            </a:pPr>
            <a:r>
              <a:rPr lang="cs-CZ" sz="1200" i="1" dirty="0"/>
              <a:t>[15] První písemností, kterou správní orgán I. stupně doručoval stěžovateli prostřednictvím jeho zmocněnce na sdělenou elektronickou adresu obecny@zástupce.eu, bylo první prvostupňové rozhodnutí ze dne 11. 6. 2014 (k tomu, že není povinností správního orgánu odesílat písemnosti pouze z elektronické adresy podatelny správního orgánu, viz rozsudek NSS ze dne 15. 12. 2014, čj. 6As 218/2014 -34). Na správní rozhodnutí jako na písemnost ve smyslu § 19 odst. 4 ve spojení s § 72 odst. 1 správního řádu dopadá věta druhá a třetí § 19 odst. 8 správního řádu tedy nutnost kvalifikovaného potvrzení převzetí (k tomu rozsudek NSS ze dne 11. 5. 2016, čj. 2 As 308/2015 - 38). </a:t>
            </a:r>
            <a:r>
              <a:rPr lang="cs-CZ" sz="1200" b="1" i="1" dirty="0"/>
              <a:t>Jelikož zmocněnec stěžovatele nepotvrdil převzetí prvního prvostupňového rozhodnutí zprávou podepsanou jeho uznávaným elektronickým podpisem nejpozději následující pracovní den po odeslání zprávy, a ta se ani nevrátila jako nedoručitelná, správní orgán I. stupně nadále nebyl povinen další písemnosti na sdělenou elektronickou adresu doručovat, neboť zákon s prvním nepotvrzením převzetí spojuje právní fikci, že stěžovatel (jeho zmocněnec) o doručení na elektronickou adresu nepožádal.“</a:t>
            </a:r>
          </a:p>
          <a:p>
            <a:pPr marL="355600" lvl="1" indent="0" algn="ctr">
              <a:buNone/>
            </a:pPr>
            <a:endParaRPr lang="cs-CZ" sz="1200" b="1" dirty="0"/>
          </a:p>
        </p:txBody>
      </p:sp>
    </p:spTree>
    <p:extLst>
      <p:ext uri="{BB962C8B-B14F-4D97-AF65-F5344CB8AC3E}">
        <p14:creationId xmlns:p14="http://schemas.microsoft.com/office/powerpoint/2010/main" val="2410502153"/>
      </p:ext>
    </p:extLst>
  </p:cSld>
  <p:clrMapOvr>
    <a:masterClrMapping/>
  </p:clrMapOvr>
</p:sld>
</file>

<file path=ppt/theme/theme1.xml><?xml version="1.0" encoding="utf-8"?>
<a:theme xmlns:a="http://schemas.openxmlformats.org/drawingml/2006/main" name="Motiv Office">
  <a:themeElements>
    <a:clrScheme name="Barvy KHK">
      <a:dk1>
        <a:srgbClr val="2B2B82"/>
      </a:dk1>
      <a:lt1>
        <a:srgbClr val="FFFFFF"/>
      </a:lt1>
      <a:dk2>
        <a:srgbClr val="2B2B82"/>
      </a:dk2>
      <a:lt2>
        <a:srgbClr val="E6E6E6"/>
      </a:lt2>
      <a:accent1>
        <a:srgbClr val="C3001E"/>
      </a:accent1>
      <a:accent2>
        <a:srgbClr val="9D9DA1"/>
      </a:accent2>
      <a:accent3>
        <a:srgbClr val="2B2B82"/>
      </a:accent3>
      <a:accent4>
        <a:srgbClr val="549534"/>
      </a:accent4>
      <a:accent5>
        <a:srgbClr val="FBB824"/>
      </a:accent5>
      <a:accent6>
        <a:srgbClr val="EA3C95"/>
      </a:accent6>
      <a:hlink>
        <a:srgbClr val="2B2B82"/>
      </a:hlink>
      <a:folHlink>
        <a:srgbClr val="2B2B8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2" id="{621A0F06-C68C-6B40-B2FD-73B32FF8D7D1}" vid="{E4057F24-EDAB-2B48-9201-95E380ABC8A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5208</TotalTime>
  <Words>14767</Words>
  <Application>Microsoft Office PowerPoint</Application>
  <PresentationFormat>Širokoúhlá obrazovka</PresentationFormat>
  <Paragraphs>840</Paragraphs>
  <Slides>52</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52</vt:i4>
      </vt:variant>
    </vt:vector>
  </HeadingPairs>
  <TitlesOfParts>
    <vt:vector size="59" baseType="lpstr">
      <vt:lpstr>Arial</vt:lpstr>
      <vt:lpstr>Calibri</vt:lpstr>
      <vt:lpstr>Franklin Gothic Book</vt:lpstr>
      <vt:lpstr>Franklin Gothic Medium</vt:lpstr>
      <vt:lpstr>System Font Regular</vt:lpstr>
      <vt:lpstr>Wingdings</vt:lpstr>
      <vt:lpstr>Motiv Office</vt:lpstr>
      <vt:lpstr>Základní procesní postupy nalézacího správního orgánu </vt:lpstr>
      <vt:lpstr>Vedení spisu a oprávněná úřední osoba</vt:lpstr>
      <vt:lpstr>Vedení řízení</vt:lpstr>
      <vt:lpstr>Podjatost</vt:lpstr>
      <vt:lpstr>Protokol</vt:lpstr>
      <vt:lpstr>Doručování</vt:lpstr>
      <vt:lpstr>Doručování</vt:lpstr>
      <vt:lpstr>Doručování</vt:lpstr>
      <vt:lpstr>Doručování</vt:lpstr>
      <vt:lpstr>Doručování/protokol</vt:lpstr>
      <vt:lpstr>Zastoupení</vt:lpstr>
      <vt:lpstr>Zastoupení</vt:lpstr>
      <vt:lpstr>Opatrovnictví</vt:lpstr>
      <vt:lpstr>Podání</vt:lpstr>
      <vt:lpstr>Podání</vt:lpstr>
      <vt:lpstr>Prezentace aplikace PowerPoint</vt:lpstr>
      <vt:lpstr>Prezentace aplikace PowerPoint</vt:lpstr>
      <vt:lpstr>Zahájení řízení a jeho předmět</vt:lpstr>
      <vt:lpstr>Zahájení řízení a jeho předmět</vt:lpstr>
      <vt:lpstr>Překážky vedení řízení</vt:lpstr>
      <vt:lpstr>Účastníci řízení </vt:lpstr>
      <vt:lpstr>Účastníci řízení </vt:lpstr>
      <vt:lpstr>Účastníci řízení </vt:lpstr>
      <vt:lpstr>Info o podkl. rozhodnutí/nahl. do spisu, námitky</vt:lpstr>
      <vt:lpstr>Prezentace aplikace PowerPoint</vt:lpstr>
      <vt:lpstr>Prezentace aplikace PowerPoint</vt:lpstr>
      <vt:lpstr>Lhůty k provedení úkonu,  navrácení v předešlý stav</vt:lpstr>
      <vt:lpstr>Omluvy z úkonů  (požadavek na jiný termín úkonu)</vt:lpstr>
      <vt:lpstr>Prezentace aplikace PowerPoint</vt:lpstr>
      <vt:lpstr>Lhůty k provedení úkonu,  navrácení v předešlý stav</vt:lpstr>
      <vt:lpstr>Lhůty k provedení úkonu,  navrácení v předešlý stav</vt:lpstr>
      <vt:lpstr>Předběžné opatření</vt:lpstr>
      <vt:lpstr>Zjišťování stavu věci - obecně</vt:lpstr>
      <vt:lpstr>Zjišťování stavu věci – ústní jednání</vt:lpstr>
      <vt:lpstr>Zjišťování stavu věci – dokazování</vt:lpstr>
      <vt:lpstr>Zjišťování stavu věci – dokazování</vt:lpstr>
      <vt:lpstr>Zjišťování stavu věci – dokazování</vt:lpstr>
      <vt:lpstr>Zjišťování stavu věci – dokazování</vt:lpstr>
      <vt:lpstr>Zjišťování stavu věci – dokazování</vt:lpstr>
      <vt:lpstr>Prezentace aplikace PowerPoint</vt:lpstr>
      <vt:lpstr>Přerušení a zastavení řízení</vt:lpstr>
      <vt:lpstr>Přerušení a zastavení řízení</vt:lpstr>
      <vt:lpstr>Rozhodnutí </vt:lpstr>
      <vt:lpstr>Rozhodnutí </vt:lpstr>
      <vt:lpstr>Rozhodnutí </vt:lpstr>
      <vt:lpstr>Rozhodnutí </vt:lpstr>
      <vt:lpstr>Rozhodnutí </vt:lpstr>
      <vt:lpstr>Prezentace aplikace PowerPoint</vt:lpstr>
      <vt:lpstr>Po vydání rozhodnutí… </vt:lpstr>
      <vt:lpstr>Náklady řízení a správní poplatky</vt:lpstr>
      <vt:lpstr>Odvolání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Veřejná vyhláška</dc:title>
  <dc:creator>Mazánek David Mgr.Bc.</dc:creator>
  <cp:lastModifiedBy>Mazánek David Mgr.Bc.</cp:lastModifiedBy>
  <cp:revision>384</cp:revision>
  <cp:lastPrinted>2023-04-18T08:40:52Z</cp:lastPrinted>
  <dcterms:created xsi:type="dcterms:W3CDTF">2021-07-30T10:57:29Z</dcterms:created>
  <dcterms:modified xsi:type="dcterms:W3CDTF">2023-04-21T05:39:28Z</dcterms:modified>
</cp:coreProperties>
</file>