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6" r:id="rId2"/>
  </p:sldMasterIdLst>
  <p:notesMasterIdLst>
    <p:notesMasterId r:id="rId47"/>
  </p:notesMasterIdLst>
  <p:handoutMasterIdLst>
    <p:handoutMasterId r:id="rId48"/>
  </p:handoutMasterIdLst>
  <p:sldIdLst>
    <p:sldId id="256" r:id="rId3"/>
    <p:sldId id="259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6" r:id="rId13"/>
    <p:sldId id="308" r:id="rId14"/>
    <p:sldId id="310" r:id="rId15"/>
    <p:sldId id="312" r:id="rId16"/>
    <p:sldId id="260" r:id="rId17"/>
    <p:sldId id="265" r:id="rId18"/>
    <p:sldId id="266" r:id="rId19"/>
    <p:sldId id="278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288" r:id="rId41"/>
    <p:sldId id="289" r:id="rId42"/>
    <p:sldId id="290" r:id="rId43"/>
    <p:sldId id="291" r:id="rId44"/>
    <p:sldId id="292" r:id="rId45"/>
    <p:sldId id="293" r:id="rId46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50" autoAdjust="0"/>
    <p:restoredTop sz="86450" autoAdjust="0"/>
  </p:normalViewPr>
  <p:slideViewPr>
    <p:cSldViewPr snapToGrid="0">
      <p:cViewPr varScale="1">
        <p:scale>
          <a:sx n="79" d="100"/>
          <a:sy n="79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cs-CZ"/>
              <a:t>GPS ČR 2008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5465521-816F-4CB4-9595-AAE96FF896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/>
              <a:t>GPS ČR 2008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7CFDD49-541D-48EB-B2A6-772CEC31E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GPS ČR 2008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002ECA-8B93-4ACA-92F4-5E7E9414322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0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elka\Desktop\POZADI na ppt_2012_titl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548255"/>
            <a:ext cx="8229599" cy="2633345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5407025"/>
            <a:ext cx="8280400" cy="1009015"/>
          </a:xfrm>
        </p:spPr>
        <p:txBody>
          <a:bodyPr/>
          <a:lstStyle>
            <a:lvl1pPr marL="0" indent="0">
              <a:spcBef>
                <a:spcPct val="5000"/>
              </a:spcBef>
              <a:buFontTx/>
              <a:buNone/>
              <a:defRPr sz="2000"/>
            </a:lvl1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69100" y="6530975"/>
            <a:ext cx="2133600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10/9/2012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10/9/2012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39C334E8-2A03-4336-9D9F-912E20F25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Testování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70688" y="300038"/>
            <a:ext cx="2049462" cy="58547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0713" y="300038"/>
            <a:ext cx="5997575" cy="58547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10/9/2012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4FABFAEF-7BD6-49F5-B856-E1810192D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Testování</a:t>
            </a:r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delka\Desktop\dekuji za pozorno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49900" y="3284855"/>
            <a:ext cx="3390900" cy="2633345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10/9/2012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BAFE1AA9-202F-4A8F-A603-836D0EAD3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Testování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10/9/2012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EB818C7A-DE5A-4FDD-9E5E-C152F16D2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Testování</a:t>
            </a:r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0713" y="1484313"/>
            <a:ext cx="3957637" cy="467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30750" y="1484313"/>
            <a:ext cx="3959225" cy="467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10/9/2012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7A17E0AA-F510-4EC0-8918-AE23E7265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Testování</a:t>
            </a: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10/9/2012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565C1019-EBFD-4965-A574-16CA32C18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Testování</a:t>
            </a: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10/9/2012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FA4D3EA2-E619-4002-9D20-E53B9EDEB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Testování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10/9/2012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FD270AC6-8E41-423A-88C9-7F84D8FD9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Testování</a:t>
            </a:r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10/9/2012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322EA836-6020-4B47-A2E4-AC90C8BED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Testování</a:t>
            </a:r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10/9/2012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023FB8FA-5EAA-4664-A01C-124F4EC17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Testování</a:t>
            </a: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C:\Users\Adelka\Desktop\POZADI na ppt_2012-vnitrek0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300038"/>
            <a:ext cx="73437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Klepnutím lze upravit styl předlohy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0713" y="1484313"/>
            <a:ext cx="8069262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Klepnutím lze upravit styly předlohy textu.</a:t>
            </a:r>
          </a:p>
          <a:p>
            <a:pPr lvl="1"/>
            <a:r>
              <a:rPr lang="en-US" smtClean="0"/>
              <a:t>Druhá úroveň</a:t>
            </a:r>
          </a:p>
          <a:p>
            <a:pPr lvl="2"/>
            <a:r>
              <a:rPr lang="en-US" smtClean="0"/>
              <a:t>Třetí úroveň</a:t>
            </a:r>
          </a:p>
          <a:p>
            <a:pPr lvl="3"/>
            <a:r>
              <a:rPr lang="en-US" smtClean="0"/>
              <a:t>Čtvrtá úroveň</a:t>
            </a:r>
          </a:p>
          <a:p>
            <a:pPr lvl="4"/>
            <a:r>
              <a:rPr lang="en-US" smtClean="0"/>
              <a:t>Pátá úroveň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23200" y="6527800"/>
            <a:ext cx="10668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cs-CZ" smtClean="0"/>
              <a:t>10/9/2012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2563" y="6540500"/>
            <a:ext cx="11128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00" b="1" dirty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cs-CZ"/>
              <a:t>strana </a:t>
            </a:r>
            <a:fld id="{DE5C05E4-A8BD-4352-B11E-638AE6D33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22388" y="6524625"/>
            <a:ext cx="39608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00" dirty="0">
                <a:cs typeface="+mn-cs"/>
              </a:defRPr>
            </a:lvl1pPr>
          </a:lstStyle>
          <a:p>
            <a:pPr>
              <a:defRPr/>
            </a:pPr>
            <a:r>
              <a:rPr lang="cs-CZ" smtClean="0"/>
              <a:t>Testování</a:t>
            </a: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300038"/>
            <a:ext cx="73437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Klepnutím lze upravit styl předlohy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0713" y="1484313"/>
            <a:ext cx="8069262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Klepnutím lze upravit styly předlohy textu.</a:t>
            </a:r>
          </a:p>
          <a:p>
            <a:pPr lvl="1"/>
            <a:r>
              <a:rPr lang="en-US" smtClean="0"/>
              <a:t>Druhá úroveň</a:t>
            </a:r>
          </a:p>
          <a:p>
            <a:pPr lvl="2"/>
            <a:r>
              <a:rPr lang="en-US" smtClean="0"/>
              <a:t>Třetí úroveň</a:t>
            </a:r>
          </a:p>
          <a:p>
            <a:pPr lvl="3"/>
            <a:r>
              <a:rPr lang="en-US" smtClean="0"/>
              <a:t>Čtvrtá úroveň</a:t>
            </a:r>
          </a:p>
          <a:p>
            <a:pPr lvl="4"/>
            <a:r>
              <a:rPr lang="en-US" smtClean="0"/>
              <a:t>Pátá úroveň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2563" y="6524625"/>
            <a:ext cx="9715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00" b="1" dirty="0" smtClean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cs-CZ"/>
              <a:t>strana</a:t>
            </a: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58888" y="6524625"/>
            <a:ext cx="39608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00">
                <a:cs typeface="+mn-cs"/>
              </a:defRPr>
            </a:lvl1pPr>
          </a:lstStyle>
          <a:p>
            <a:pPr>
              <a:defRPr/>
            </a:pPr>
            <a:r>
              <a:rPr lang="cs-CZ" smtClean="0"/>
              <a:t>Testování</a:t>
            </a:r>
            <a:endParaRPr lang="cs-CZ"/>
          </a:p>
        </p:txBody>
      </p:sp>
      <p:pic>
        <p:nvPicPr>
          <p:cNvPr id="2054" name="Picture 3" descr="C:\Users\Adelka\Desktop\dekuji za pozorno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549900" y="3284538"/>
            <a:ext cx="3390900" cy="2633662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cs-CZ" kern="0" dirty="0" smtClean="0">
                <a:ea typeface="+mj-ea"/>
                <a:cs typeface="+mj-cs"/>
              </a:rPr>
              <a:t>Děkujeme za pozornost</a:t>
            </a:r>
            <a:endParaRPr lang="en-US" kern="0" dirty="0"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brejcha.bretislav@npdc.cz" TargetMode="External"/><Relationship Id="rId2" Type="http://schemas.openxmlformats.org/officeDocument/2006/relationships/hyperlink" Target="mailto:sejvl@adiktologie.cz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9425" y="2363788"/>
            <a:ext cx="8185150" cy="2882900"/>
          </a:xfrm>
        </p:spPr>
        <p:txBody>
          <a:bodyPr/>
          <a:lstStyle/>
          <a:p>
            <a:r>
              <a:rPr lang="cs-CZ" sz="3200" dirty="0" smtClean="0"/>
              <a:t>Testování (nejen) dětí při podezření na ovlivnění návykovou látkou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5390147"/>
            <a:ext cx="8280400" cy="1026528"/>
          </a:xfrm>
        </p:spPr>
        <p:txBody>
          <a:bodyPr/>
          <a:lstStyle/>
          <a:p>
            <a:r>
              <a:rPr lang="cs-CZ" dirty="0" smtClean="0"/>
              <a:t>Břetislav Brejcha &amp; Jaroslav Šejvl</a:t>
            </a:r>
            <a:endParaRPr lang="cs-CZ" dirty="0" smtClean="0"/>
          </a:p>
          <a:p>
            <a:r>
              <a:rPr lang="cs-CZ" dirty="0" smtClean="0"/>
              <a:t>Dítě a droga</a:t>
            </a:r>
            <a:endParaRPr lang="cs-CZ" dirty="0" smtClean="0"/>
          </a:p>
          <a:p>
            <a:r>
              <a:rPr lang="cs-CZ" dirty="0" smtClean="0"/>
              <a:t>Krajská konference k problematice rizikového chování dětí</a:t>
            </a:r>
            <a:endParaRPr lang="cs-CZ" dirty="0" smtClean="0"/>
          </a:p>
          <a:p>
            <a:endParaRPr lang="cs-CZ" sz="9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Práva a povinnosti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sz="3000" dirty="0" smtClean="0"/>
          </a:p>
        </p:txBody>
      </p:sp>
      <p:sp>
        <p:nvSpPr>
          <p:cNvPr id="13317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182563" y="6524625"/>
            <a:ext cx="1128712" cy="333375"/>
          </a:xfrm>
          <a:noFill/>
        </p:spPr>
        <p:txBody>
          <a:bodyPr/>
          <a:lstStyle/>
          <a:p>
            <a:r>
              <a:rPr lang="cs-CZ" smtClean="0"/>
              <a:t>strana </a:t>
            </a:r>
            <a:fld id="{F9AB21F8-823D-42E5-886C-DF32DD1B389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3318" name="Zástupný symbol pro zápatí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cs-CZ" smtClean="0"/>
              <a:t>Testování</a:t>
            </a:r>
          </a:p>
        </p:txBody>
      </p:sp>
      <p:pic>
        <p:nvPicPr>
          <p:cNvPr id="13319" name="Picture 7" descr="C:\Users\user\Documents\Projekty_konference\2011_testování\Testování_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66474" y="1728202"/>
            <a:ext cx="3908425" cy="3908426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Legislativa II.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dirty="0" smtClean="0"/>
              <a:t>Zákon o sociálně právní ochraně dětí: § 6 odst. 1 písm. c) a § 7 odst. 1 a 2.</a:t>
            </a:r>
          </a:p>
          <a:p>
            <a:r>
              <a:rPr lang="cs-CZ" sz="3000" dirty="0" smtClean="0"/>
              <a:t>Zákon o rodině: § 31 odst. 1, 2 a 3 a § 32 odst. 1.</a:t>
            </a:r>
          </a:p>
          <a:p>
            <a:r>
              <a:rPr lang="cs-CZ" sz="3000" dirty="0" smtClean="0"/>
              <a:t>Školský zákon: § 2 odst. 2; § 21 odst. 1; § 22 odst. 1; § 28 odst. 2; § 29 odst. 1 a 2; § 30 odst. 1; § 31 odst. 1 a 2; § 44 a § 164 odst. 1.</a:t>
            </a:r>
          </a:p>
          <a:p>
            <a:r>
              <a:rPr lang="cs-CZ" sz="3000" dirty="0" smtClean="0"/>
              <a:t>Zákon o návykových látkách: § 2 písm. a) </a:t>
            </a:r>
            <a:r>
              <a:rPr lang="cs-CZ" sz="3000" dirty="0" err="1" smtClean="0"/>
              <a:t>a</a:t>
            </a:r>
            <a:r>
              <a:rPr lang="cs-CZ" sz="3000" dirty="0" smtClean="0"/>
              <a:t> f).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FontTx/>
              <a:buNone/>
            </a:pPr>
            <a:r>
              <a:rPr lang="cs-CZ" dirty="0" smtClean="0"/>
              <a:t> </a:t>
            </a:r>
          </a:p>
        </p:txBody>
      </p:sp>
      <p:sp>
        <p:nvSpPr>
          <p:cNvPr id="15365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182563" y="6524625"/>
            <a:ext cx="1119187" cy="333375"/>
          </a:xfrm>
          <a:noFill/>
        </p:spPr>
        <p:txBody>
          <a:bodyPr/>
          <a:lstStyle/>
          <a:p>
            <a:r>
              <a:rPr lang="cs-CZ" smtClean="0"/>
              <a:t>strana </a:t>
            </a:r>
            <a:fld id="{492544CF-B1EC-4957-99CE-30E0D4E9AB2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5366" name="Zástupný symbol pro zápatí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cs-CZ" smtClean="0"/>
              <a:t>Testování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Národní legislativa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Tzv. „tabákový zákon“: § 2 písm. m) – q); § 15, § 16, § 19, § 20 a 21.</a:t>
            </a:r>
          </a:p>
          <a:p>
            <a:endParaRPr lang="cs-CZ" dirty="0" smtClean="0"/>
          </a:p>
          <a:p>
            <a:r>
              <a:rPr lang="cs-CZ" dirty="0" smtClean="0"/>
              <a:t>Přestupkový zákon: § 5 odst. 1 a 2; § 12 odst. 1; § 19 odst. 1 a 4; § 31 odst. 1 a 3.</a:t>
            </a:r>
          </a:p>
          <a:p>
            <a:endParaRPr lang="cs-CZ" dirty="0" smtClean="0"/>
          </a:p>
          <a:p>
            <a:r>
              <a:rPr lang="cs-CZ" dirty="0" smtClean="0"/>
              <a:t>Trestní zákoník: § 284 a § 285.</a:t>
            </a:r>
          </a:p>
        </p:txBody>
      </p:sp>
      <p:sp>
        <p:nvSpPr>
          <p:cNvPr id="17413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182563" y="6524625"/>
            <a:ext cx="1050925" cy="333375"/>
          </a:xfrm>
          <a:noFill/>
        </p:spPr>
        <p:txBody>
          <a:bodyPr/>
          <a:lstStyle/>
          <a:p>
            <a:r>
              <a:rPr lang="cs-CZ" smtClean="0"/>
              <a:t>strana </a:t>
            </a:r>
            <a:fld id="{A5ABDE6A-A96F-40AB-9DA0-03D1BB94BE0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7414" name="Zástupný symbol pro zápatí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cs-CZ" smtClean="0"/>
              <a:t>Testování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Nařízení vlády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Nařízení vlády č. 455/2009 Sb., kterým se pro účely trestního zákoníku stanoví, které rostliny nebo houby se považují za rostliny a houby obsahující omamnou nebo psychotropní látku a jaké je jejich množství větší než malé ve smyslu trestního zákoníku.</a:t>
            </a:r>
          </a:p>
          <a:p>
            <a:r>
              <a:rPr lang="cs-CZ" sz="2800" dirty="0" smtClean="0"/>
              <a:t>Nařízení vlády č. 467/2009 Sb., kterým se pro účely trestního zákoníku stanoví, co se považuje za jedy a jaké je množství větší než malé u omamných látek, psychotropních látek, přípravků je obsahujících a jedů.</a:t>
            </a:r>
          </a:p>
        </p:txBody>
      </p:sp>
      <p:sp>
        <p:nvSpPr>
          <p:cNvPr id="19461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182563" y="6524625"/>
            <a:ext cx="1133475" cy="333375"/>
          </a:xfrm>
          <a:noFill/>
        </p:spPr>
        <p:txBody>
          <a:bodyPr/>
          <a:lstStyle/>
          <a:p>
            <a:r>
              <a:rPr lang="cs-CZ" smtClean="0"/>
              <a:t>strana </a:t>
            </a:r>
            <a:fld id="{D5C451C3-7F50-47CE-8421-C5FCBCFF802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9462" name="Zástupný symbol pro zápatí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cs-CZ" smtClean="0"/>
              <a:t>Testování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koho se zaměřujeme?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Dítě a dospívání – komplikované období.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Jednotlivé právní předpisy.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Základní práva.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Ochrana zdraví.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Rodiče a děti.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Škola a zaměstnání.</a:t>
            </a:r>
          </a:p>
        </p:txBody>
      </p:sp>
      <p:sp>
        <p:nvSpPr>
          <p:cNvPr id="21509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182563" y="6524625"/>
            <a:ext cx="1077912" cy="333375"/>
          </a:xfrm>
          <a:noFill/>
        </p:spPr>
        <p:txBody>
          <a:bodyPr/>
          <a:lstStyle/>
          <a:p>
            <a:r>
              <a:rPr lang="cs-CZ" smtClean="0"/>
              <a:t>strana </a:t>
            </a:r>
            <a:fld id="{A12EE365-EB9B-4471-9470-19282996B05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1510" name="Zástupný symbol pro zápatí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cs-CZ" smtClean="0"/>
              <a:t>Testování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 čeho vycházíme?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Hlavním leitmotivem je zákon č. 379/2005 Sb., o opatřeních k ochraně před škodami působenými tabákovými výrobky, alkoholem a jinými návykovými látkami a o změně souvisejících zákonů v platném znění.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96D5E9D7-37B9-4C84-9664-1E0618B14EC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Testování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Trestní zákoník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Trestní zákoník – návyková látka – se rozumí alkohol, omamné látky, psychotropní látky a ostatní látky způsobilé nepříznivě ovlivnit psychiku člověka nebo jeho ovládací nebo rozpoznávací schopnosti nebo sociální chování (§ 130 trestního zákoníku).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96D5E9D7-37B9-4C84-9664-1E0618B14EC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Testování</a:t>
            </a:r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Zákon o návykových látkách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Návykovými látkami se podle tohoto zákona rozumí omamné látky a psychotropní látky uvedené v jeho přílohách č. 1 až 7.</a:t>
            </a:r>
          </a:p>
          <a:p>
            <a:endParaRPr lang="cs-CZ" dirty="0" smtClean="0"/>
          </a:p>
          <a:p>
            <a:r>
              <a:rPr lang="cs-CZ" dirty="0" smtClean="0"/>
              <a:t>Seznam těchto látek je vodítkem pro podezření ze spáchání přestupku a trestného činu.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96D5E9D7-37B9-4C84-9664-1E0618B14EC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Testování</a:t>
            </a:r>
            <a:endParaRPr 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Když chceme testovat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u="sng" dirty="0" smtClean="0"/>
              <a:t>Tedy</a:t>
            </a:r>
            <a:r>
              <a:rPr lang="cs-CZ" dirty="0" smtClean="0"/>
              <a:t>: je a musí být výjimečným, individuálním úkonem.</a:t>
            </a:r>
          </a:p>
          <a:p>
            <a:endParaRPr lang="cs-CZ" dirty="0" smtClean="0"/>
          </a:p>
          <a:p>
            <a:r>
              <a:rPr lang="cs-CZ" dirty="0" smtClean="0"/>
              <a:t>Ne plošným, ne preventivním. Tuto funkci neplní a nemá.</a:t>
            </a:r>
          </a:p>
          <a:p>
            <a:endParaRPr lang="cs-CZ" dirty="0" smtClean="0"/>
          </a:p>
          <a:p>
            <a:r>
              <a:rPr lang="cs-CZ" dirty="0" smtClean="0"/>
              <a:t>Represivně – preventivní.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182563" y="6524625"/>
            <a:ext cx="1104816" cy="333375"/>
          </a:xfrm>
        </p:spPr>
        <p:txBody>
          <a:bodyPr/>
          <a:lstStyle/>
          <a:p>
            <a:r>
              <a:rPr lang="cs-CZ" dirty="0" smtClean="0"/>
              <a:t>strana </a:t>
            </a:r>
            <a:fld id="{96D5E9D7-37B9-4C84-9664-1E0618B14EC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Testování</a:t>
            </a:r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Podstata testování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Nenahrazuje pedagogickou ani preventivní činnost školy a pedagogických pracovníků.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Testování</a:t>
            </a:r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prezentace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Legislativa v oblasti návykových látek – testování.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Výklad hlavních pojmů – názvosloví.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Proces testování a jeho rizika.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Odkazy na související literaturu.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96D5E9D7-37B9-4C84-9664-1E0618B14EC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Testování</a:t>
            </a:r>
            <a:endParaRPr 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Zdravotnická služba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Zák. č. 372/2011 Sb., o zdravotních službách a podmínkách jejich poskytování.</a:t>
            </a:r>
          </a:p>
          <a:p>
            <a:endParaRPr lang="cs-CZ" dirty="0" smtClean="0"/>
          </a:p>
          <a:p>
            <a:r>
              <a:rPr lang="cs-CZ" dirty="0" smtClean="0"/>
              <a:t>Pokud je poskytována mimo resort má charakter preventivní péče → směřuje k diagnostické péči zajišťované </a:t>
            </a:r>
            <a:r>
              <a:rPr lang="cs-CZ" b="1" dirty="0" smtClean="0"/>
              <a:t>pouze</a:t>
            </a:r>
            <a:r>
              <a:rPr lang="cs-CZ" dirty="0" smtClean="0"/>
              <a:t> zdravotnických pracovníkem.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Testování</a:t>
            </a:r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nám testování neřekne?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Míru intoxikace a poškození organismu.</a:t>
            </a:r>
          </a:p>
          <a:p>
            <a:r>
              <a:rPr lang="cs-CZ" dirty="0" smtClean="0"/>
              <a:t>Kvantitu, frekvenci a další okolnosti užívání návykových látek.</a:t>
            </a:r>
          </a:p>
          <a:p>
            <a:endParaRPr lang="cs-CZ" dirty="0" smtClean="0"/>
          </a:p>
          <a:p>
            <a:r>
              <a:rPr lang="cs-CZ" dirty="0" smtClean="0"/>
              <a:t>Formu užívání – problémový uživatel, experimentátor, jednorázové užití látky …</a:t>
            </a:r>
          </a:p>
          <a:p>
            <a:r>
              <a:rPr lang="cs-CZ" dirty="0" smtClean="0"/>
              <a:t>Metabolity – medikace </a:t>
            </a:r>
            <a:r>
              <a:rPr lang="cs-CZ" dirty="0" err="1" smtClean="0"/>
              <a:t>vs</a:t>
            </a:r>
            <a:r>
              <a:rPr lang="cs-CZ" dirty="0" smtClean="0"/>
              <a:t> zneužívání.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Testování</a:t>
            </a:r>
            <a:endParaRPr 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Školní řád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Možnost testování musí být uvedena ve školním řádu.</a:t>
            </a:r>
          </a:p>
          <a:p>
            <a:endParaRPr lang="cs-CZ" dirty="0" smtClean="0"/>
          </a:p>
          <a:p>
            <a:r>
              <a:rPr lang="cs-CZ" dirty="0" smtClean="0"/>
              <a:t>Prokazatelné seznámení – děti i rodiče (ideálně formou informovaného souhlasu).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Testování</a:t>
            </a:r>
            <a:endParaRPr 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Písemný souhlas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Písemný souhlas má podobu informovaného souhlasu.</a:t>
            </a:r>
          </a:p>
          <a:p>
            <a:r>
              <a:rPr lang="cs-CZ" dirty="0" smtClean="0"/>
              <a:t>Cílem je snížit faktor odmítnutí.</a:t>
            </a:r>
          </a:p>
          <a:p>
            <a:endParaRPr lang="cs-CZ" dirty="0" smtClean="0"/>
          </a:p>
          <a:p>
            <a:r>
              <a:rPr lang="cs-CZ" dirty="0" smtClean="0"/>
              <a:t>Pouze u osob mladších 18 let.</a:t>
            </a:r>
          </a:p>
          <a:p>
            <a:r>
              <a:rPr lang="cs-CZ" dirty="0" smtClean="0"/>
              <a:t>Musí obsahovat i informace o rizicích, která mohou souviset s úkonem.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Testování</a:t>
            </a:r>
            <a:endParaRPr lang="cs-CZ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Neexistence písemného souhlasu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Zákonný zástupce nedá souhlas.</a:t>
            </a:r>
          </a:p>
          <a:p>
            <a:endParaRPr lang="cs-CZ" dirty="0" smtClean="0"/>
          </a:p>
          <a:p>
            <a:r>
              <a:rPr lang="cs-CZ" dirty="0" smtClean="0"/>
              <a:t>Testovaný odmítne úkon.</a:t>
            </a:r>
          </a:p>
          <a:p>
            <a:endParaRPr lang="cs-CZ" dirty="0" smtClean="0"/>
          </a:p>
          <a:p>
            <a:r>
              <a:rPr lang="cs-CZ" dirty="0" smtClean="0"/>
              <a:t>Není ohrožen ani život ani zdraví.</a:t>
            </a:r>
          </a:p>
          <a:p>
            <a:endParaRPr lang="cs-CZ" dirty="0" smtClean="0"/>
          </a:p>
          <a:p>
            <a:r>
              <a:rPr lang="cs-CZ" dirty="0" smtClean="0"/>
              <a:t>Netestujeme.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Testování</a:t>
            </a:r>
            <a:endParaRPr lang="cs-CZ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Výjimka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Příprava na povolání, kde je zvýšené riziko ohrožení života nebo zdraví / nebo testování umožňuje jiný zákonný předpis.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Testování</a:t>
            </a:r>
            <a:endParaRPr 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Důvodné podezření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Takové podezření, kdy jsou vyloučeny všechny další možné příčiny projevujících se příznaků užití návykových látek (nemoc, </a:t>
            </a:r>
            <a:r>
              <a:rPr lang="cs-CZ" dirty="0" err="1" smtClean="0"/>
              <a:t>medikované</a:t>
            </a:r>
            <a:r>
              <a:rPr lang="cs-CZ" dirty="0" smtClean="0"/>
              <a:t> léky, náhlý stav nevolnosti).</a:t>
            </a:r>
          </a:p>
          <a:p>
            <a:endParaRPr lang="cs-CZ" dirty="0" smtClean="0"/>
          </a:p>
          <a:p>
            <a:r>
              <a:rPr lang="cs-CZ" dirty="0" smtClean="0"/>
              <a:t>Testování považujeme za poslední možnost, jak ověřit příčiny zdravotních komplikací.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Testování</a:t>
            </a:r>
            <a:endParaRPr lang="cs-CZ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by měl testovat?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Pracovník školského poradenského pracoviště (školní psycholog, </a:t>
            </a:r>
            <a:r>
              <a:rPr lang="cs-CZ" dirty="0" err="1" smtClean="0"/>
              <a:t>š</a:t>
            </a:r>
            <a:r>
              <a:rPr lang="cs-CZ" dirty="0" smtClean="0"/>
              <a:t>. metodik prevence, výchovný poradce).</a:t>
            </a:r>
          </a:p>
          <a:p>
            <a:endParaRPr lang="cs-CZ" dirty="0" smtClean="0"/>
          </a:p>
          <a:p>
            <a:r>
              <a:rPr lang="cs-CZ" dirty="0" smtClean="0"/>
              <a:t>Absolvent DVPP se zaměřením na tuto problematiku.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Testování</a:t>
            </a:r>
            <a:endParaRPr lang="cs-CZ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Ohrožení života a zdraví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Neodkladná péče ve smyslu zákona o zdravotních službách.</a:t>
            </a:r>
          </a:p>
          <a:p>
            <a:endParaRPr lang="cs-CZ" dirty="0" smtClean="0"/>
          </a:p>
          <a:p>
            <a:r>
              <a:rPr lang="cs-CZ" dirty="0" smtClean="0"/>
              <a:t>Nebere se ohled na názor testovaného.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Testování</a:t>
            </a:r>
            <a:endParaRPr lang="cs-CZ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Vyrozumění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Zákonného zástupce – pokud není ohrožení života a zdraví.</a:t>
            </a:r>
          </a:p>
          <a:p>
            <a:endParaRPr lang="cs-CZ" dirty="0" smtClean="0"/>
          </a:p>
          <a:p>
            <a:r>
              <a:rPr lang="cs-CZ" dirty="0" smtClean="0"/>
              <a:t>Může jej zastoupit – OSPOD, pracovník ústavní nebo ochranné výchovy (objektivita, neutralita).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Testování</a:t>
            </a:r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Úvod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Složitost a </a:t>
            </a:r>
            <a:r>
              <a:rPr lang="cs-CZ" dirty="0" err="1" smtClean="0"/>
              <a:t>multidisciplinarita</a:t>
            </a:r>
            <a:r>
              <a:rPr lang="cs-CZ" dirty="0" smtClean="0"/>
              <a:t> procesu a úkonu testování – pedagogika, sociální přístup, psychologie, právo, metodika, zdravotnictví, morálka, etika, …</a:t>
            </a:r>
          </a:p>
          <a:p>
            <a:endParaRPr lang="cs-CZ" dirty="0" smtClean="0"/>
          </a:p>
          <a:p>
            <a:r>
              <a:rPr lang="cs-CZ" dirty="0" smtClean="0"/>
              <a:t>Proč nelze ztotožňovat s právním vztahem: řidič – policista / zaměstnanec – zaměstnavatel / </a:t>
            </a:r>
            <a:r>
              <a:rPr lang="cs-CZ" smtClean="0"/>
              <a:t>či jinými?</a:t>
            </a:r>
            <a:endParaRPr lang="cs-CZ" dirty="0" smtClean="0"/>
          </a:p>
        </p:txBody>
      </p:sp>
      <p:sp>
        <p:nvSpPr>
          <p:cNvPr id="6149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cs-CZ" smtClean="0"/>
              <a:t>strana </a:t>
            </a:r>
            <a:fld id="{3F04B7E3-737B-41C0-A6EE-5C3A8929EDF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150" name="Zástupný symbol pro zápatí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cs-CZ" smtClean="0"/>
              <a:t>Testování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testovat?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Orientační – ve škole nebo školském zařízení – splnění hygienických norem a vyloučení přítomnosti osob, které nejsou na testování zúčastněny.</a:t>
            </a:r>
          </a:p>
          <a:p>
            <a:endParaRPr lang="cs-CZ" dirty="0" smtClean="0"/>
          </a:p>
          <a:p>
            <a:r>
              <a:rPr lang="cs-CZ" dirty="0" smtClean="0"/>
              <a:t>Vhodné materiální zázemí a vybavenost.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Testování</a:t>
            </a:r>
            <a:endParaRPr lang="cs-CZ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Testujeme 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Užívá testovaný nějaké léky?</a:t>
            </a:r>
          </a:p>
          <a:p>
            <a:r>
              <a:rPr lang="cs-CZ" dirty="0" smtClean="0"/>
              <a:t>Jsou léky řádně </a:t>
            </a:r>
            <a:r>
              <a:rPr lang="cs-CZ" dirty="0" err="1" smtClean="0"/>
              <a:t>medikovány</a:t>
            </a:r>
            <a:r>
              <a:rPr lang="cs-CZ" dirty="0" smtClean="0"/>
              <a:t>?</a:t>
            </a:r>
          </a:p>
          <a:p>
            <a:r>
              <a:rPr lang="cs-CZ" dirty="0" smtClean="0"/>
              <a:t>Příbalový leták!</a:t>
            </a:r>
          </a:p>
          <a:p>
            <a:r>
              <a:rPr lang="cs-CZ" dirty="0" smtClean="0"/>
              <a:t>Zachování mlčenlivosti – zdravotní stav (zák. o zdravotních službách a zák. o ochraně osobních údajů).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Testování</a:t>
            </a:r>
            <a:endParaRPr lang="cs-CZ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Vysvětlit podstatu a účel testování.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Proč se testuje.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Jak se interpretují data.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Následné úkony.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Podepsaný informovaný souhlas.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Testování</a:t>
            </a:r>
            <a:endParaRPr lang="cs-CZ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Pouze orientační.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Dechová zkouška.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Odběr slin.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Stěr z kůže nebo sliznic.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Testování</a:t>
            </a:r>
            <a:endParaRPr lang="cs-CZ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Negativní (falešně negativní).</a:t>
            </a:r>
          </a:p>
          <a:p>
            <a:r>
              <a:rPr lang="cs-CZ" dirty="0" smtClean="0"/>
              <a:t>Pozitivní (falešně pozitivní).</a:t>
            </a:r>
          </a:p>
          <a:p>
            <a:r>
              <a:rPr lang="cs-CZ" dirty="0" smtClean="0"/>
              <a:t>Vždy informovat zákonného zástupce.</a:t>
            </a:r>
          </a:p>
          <a:p>
            <a:r>
              <a:rPr lang="cs-CZ" dirty="0" smtClean="0"/>
              <a:t>Odborné lékařské vyšetření, hospitalizace.</a:t>
            </a:r>
          </a:p>
          <a:p>
            <a:r>
              <a:rPr lang="cs-CZ" dirty="0" smtClean="0"/>
              <a:t>Odpovědnost za dopravu do zdravotnického zařízení.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Testování</a:t>
            </a:r>
            <a:endParaRPr lang="cs-CZ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Platba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případě, že lékař shledá důvodné podezření oprávněné – zdravotní pojištění.</a:t>
            </a:r>
          </a:p>
          <a:p>
            <a:endParaRPr lang="cs-CZ" dirty="0" smtClean="0"/>
          </a:p>
          <a:p>
            <a:r>
              <a:rPr lang="cs-CZ" dirty="0" smtClean="0"/>
              <a:t>Lékař neshledá důvody – ten, kdo o test požádal (na čí žádost se test provádí).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Testování</a:t>
            </a:r>
            <a:endParaRPr lang="cs-CZ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Dokumentace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Výzva.</a:t>
            </a:r>
          </a:p>
          <a:p>
            <a:r>
              <a:rPr lang="cs-CZ" dirty="0" smtClean="0"/>
              <a:t>Kompletní záznam o testování.</a:t>
            </a:r>
          </a:p>
          <a:p>
            <a:endParaRPr lang="cs-CZ" dirty="0" smtClean="0"/>
          </a:p>
          <a:p>
            <a:r>
              <a:rPr lang="cs-CZ" dirty="0" smtClean="0"/>
              <a:t>Výsledek.</a:t>
            </a:r>
          </a:p>
          <a:p>
            <a:r>
              <a:rPr lang="cs-CZ" dirty="0" smtClean="0"/>
              <a:t>V případě lékařského vyšetření – lékařská zpráva.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Testování</a:t>
            </a:r>
            <a:endParaRPr lang="cs-CZ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Presumpce neviny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Odmítnutí podrobit se orientačnímu vyšetření nezakládá předpoklad o vině, o tom, že vyzvaný je pod vlivem návykové látky.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Testování</a:t>
            </a:r>
            <a:endParaRPr lang="cs-CZ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Diskuse 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algn="ctr">
              <a:buNone/>
            </a:pPr>
            <a:r>
              <a:rPr lang="cs-CZ" dirty="0" smtClean="0"/>
              <a:t>Cokoli …</a:t>
            </a:r>
            <a:endParaRPr lang="cs-CZ" dirty="0"/>
          </a:p>
        </p:txBody>
      </p:sp>
      <p:pic>
        <p:nvPicPr>
          <p:cNvPr id="8" name="Zástupný symbol pro obsah 7" descr="paragraf_2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655191" y="1804736"/>
            <a:ext cx="4731550" cy="4030579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strana </a:t>
            </a:r>
            <a:fld id="{BAFE1AA9-202F-4A8F-A603-836D0EAD334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Testování</a:t>
            </a:r>
            <a:endParaRPr lang="cs-CZ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Zákon č. 379/2005 Sb., o opatřeních k ochraně před škodami působenými tabákovými výrobky, alkoholem a jinými návykovými látkami a o změně souvisejících zákonů, ve znění pozdějších předpisů.</a:t>
            </a:r>
          </a:p>
          <a:p>
            <a:endParaRPr lang="cs-CZ" dirty="0" smtClean="0"/>
          </a:p>
          <a:p>
            <a:r>
              <a:rPr lang="cs-CZ" dirty="0" smtClean="0"/>
              <a:t>Zákon č 167/1998 Sb., o návykových látkách ve znění pozdějších předpisů.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182563" y="6524625"/>
            <a:ext cx="1152942" cy="333375"/>
          </a:xfrm>
        </p:spPr>
        <p:txBody>
          <a:bodyPr/>
          <a:lstStyle/>
          <a:p>
            <a:r>
              <a:rPr lang="cs-CZ" dirty="0" smtClean="0"/>
              <a:t>strana </a:t>
            </a:r>
            <a:fld id="{96D5E9D7-37B9-4C84-9664-1E0618B14EC6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Testování</a:t>
            </a:r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Složitost právního vztahu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Veřejnoprávní a soukromoprávní vztahy.</a:t>
            </a:r>
          </a:p>
          <a:p>
            <a:endParaRPr lang="cs-CZ" dirty="0" smtClean="0"/>
          </a:p>
          <a:p>
            <a:r>
              <a:rPr lang="cs-CZ" dirty="0" smtClean="0"/>
              <a:t>Neexistence doplňujících legislativních nástrojů.</a:t>
            </a:r>
          </a:p>
          <a:p>
            <a:endParaRPr lang="cs-CZ" dirty="0" smtClean="0"/>
          </a:p>
          <a:p>
            <a:r>
              <a:rPr lang="cs-CZ" dirty="0" smtClean="0"/>
              <a:t>Různost dvou elementárních postojů.</a:t>
            </a:r>
          </a:p>
        </p:txBody>
      </p:sp>
      <p:sp>
        <p:nvSpPr>
          <p:cNvPr id="7173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cs-CZ" smtClean="0"/>
              <a:t>strana </a:t>
            </a:r>
            <a:fld id="{FBD13352-AF37-4A0B-96C0-8CEA31AFCD1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174" name="Zástupný symbol pro zápatí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cs-CZ" smtClean="0"/>
              <a:t>Testování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Zákon č. 40/2009 Sb., trestní zákoník, ve znění pozdějších předpisů.</a:t>
            </a:r>
          </a:p>
          <a:p>
            <a:endParaRPr lang="cs-CZ" dirty="0" smtClean="0"/>
          </a:p>
          <a:p>
            <a:r>
              <a:rPr lang="cs-CZ" dirty="0" smtClean="0"/>
              <a:t>Úmluva o právech dítěte, vyhlášená pod č. 104/1991 Sb. (čl. 18 a 33).</a:t>
            </a:r>
          </a:p>
          <a:p>
            <a:endParaRPr lang="cs-CZ" dirty="0" smtClean="0"/>
          </a:p>
          <a:p>
            <a:r>
              <a:rPr lang="cs-CZ" dirty="0" smtClean="0"/>
              <a:t>Zákon č. 94/1963 Sb., o rodině, ve znění pozdějších předpisů.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182562" y="6524625"/>
            <a:ext cx="1128879" cy="333375"/>
          </a:xfrm>
        </p:spPr>
        <p:txBody>
          <a:bodyPr/>
          <a:lstStyle/>
          <a:p>
            <a:r>
              <a:rPr lang="cs-CZ" dirty="0" smtClean="0"/>
              <a:t>strana </a:t>
            </a:r>
            <a:fld id="{96D5E9D7-37B9-4C84-9664-1E0618B14EC6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Testování</a:t>
            </a:r>
            <a:endParaRPr lang="cs-CZ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Zákon č. 359/1999 Sb., o sociálně právní ochraně dětí, ve znění pozdějších předpisů.</a:t>
            </a:r>
          </a:p>
          <a:p>
            <a:endParaRPr lang="cs-CZ" dirty="0" smtClean="0"/>
          </a:p>
          <a:p>
            <a:r>
              <a:rPr lang="cs-CZ" dirty="0" smtClean="0"/>
              <a:t>Zákon č. 561/2004 Sb., o předškolním, základním, středním, vyšším odborném a jiném vzdělávání (školský zákon), ve znění pozdějších předpisů.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182563" y="6524625"/>
            <a:ext cx="1116848" cy="333375"/>
          </a:xfrm>
        </p:spPr>
        <p:txBody>
          <a:bodyPr/>
          <a:lstStyle/>
          <a:p>
            <a:r>
              <a:rPr lang="cs-CZ" dirty="0" smtClean="0"/>
              <a:t>strana </a:t>
            </a:r>
            <a:fld id="{96D5E9D7-37B9-4C84-9664-1E0618B14EC6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Testování</a:t>
            </a:r>
            <a:endParaRPr lang="cs-CZ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Zákon č. 2/1993 Sb., Listina základních práv a svobod, ve znění pozdějších předpisů.</a:t>
            </a:r>
          </a:p>
          <a:p>
            <a:r>
              <a:rPr lang="cs-CZ" dirty="0" smtClean="0"/>
              <a:t>Zák. č. 372/2011 Sb., o zdravotních službách a podmínkách jejich poskytování, ve znění pozdějších předpisů.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182562" y="6524625"/>
            <a:ext cx="1189037" cy="333375"/>
          </a:xfrm>
        </p:spPr>
        <p:txBody>
          <a:bodyPr/>
          <a:lstStyle/>
          <a:p>
            <a:r>
              <a:rPr lang="cs-CZ" dirty="0" smtClean="0"/>
              <a:t>strana </a:t>
            </a:r>
            <a:fld id="{96D5E9D7-37B9-4C84-9664-1E0618B14EC6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Testování</a:t>
            </a:r>
            <a:endParaRPr lang="cs-CZ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Právní stav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 smtClean="0"/>
              <a:t>	</a:t>
            </a:r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Text</a:t>
            </a:r>
          </a:p>
          <a:p>
            <a:pPr algn="ctr">
              <a:buNone/>
            </a:pPr>
            <a:r>
              <a:rPr lang="cs-CZ" dirty="0" smtClean="0"/>
              <a:t> prezentace odpovídá </a:t>
            </a:r>
          </a:p>
          <a:p>
            <a:pPr algn="ctr">
              <a:buNone/>
            </a:pPr>
            <a:r>
              <a:rPr lang="cs-CZ" dirty="0" smtClean="0"/>
              <a:t>právnímu stavu k </a:t>
            </a:r>
            <a:r>
              <a:rPr lang="cs-CZ" dirty="0" smtClean="0"/>
              <a:t>30. 9. </a:t>
            </a:r>
            <a:r>
              <a:rPr lang="cs-CZ" dirty="0" smtClean="0"/>
              <a:t>2012.</a:t>
            </a:r>
            <a:endParaRPr lang="cs-CZ" dirty="0"/>
          </a:p>
        </p:txBody>
      </p:sp>
      <p:pic>
        <p:nvPicPr>
          <p:cNvPr id="8" name="Zástupný symbol pro obsah 7" descr="paragraf_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8953" y="1484313"/>
            <a:ext cx="3502819" cy="4670425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 dirty="0" smtClean="0"/>
              <a:t>strana </a:t>
            </a:r>
            <a:fld id="{96D5E9D7-37B9-4C84-9664-1E0618B14EC6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Testování</a:t>
            </a:r>
            <a:endParaRPr lang="cs-CZ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Děkujeme </a:t>
            </a:r>
            <a:r>
              <a:rPr lang="cs-CZ" dirty="0" smtClean="0"/>
              <a:t>Vám za pozornost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0714" y="1484313"/>
            <a:ext cx="3457992" cy="4699919"/>
          </a:xfrm>
        </p:spPr>
        <p:txBody>
          <a:bodyPr/>
          <a:lstStyle/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sz="2400" dirty="0" smtClean="0"/>
          </a:p>
          <a:p>
            <a:pPr algn="ctr">
              <a:buNone/>
            </a:pPr>
            <a:r>
              <a:rPr lang="cs-CZ" sz="2400" dirty="0" smtClean="0">
                <a:hlinkClick r:id="rId2"/>
              </a:rPr>
              <a:t>sejvl@</a:t>
            </a:r>
            <a:r>
              <a:rPr lang="cs-CZ" sz="2400" dirty="0" err="1" smtClean="0">
                <a:hlinkClick r:id="rId2"/>
              </a:rPr>
              <a:t>adiktologie.cz</a:t>
            </a:r>
            <a:endParaRPr lang="cs-CZ" sz="2400" dirty="0" smtClean="0"/>
          </a:p>
          <a:p>
            <a:pPr algn="ctr">
              <a:buNone/>
            </a:pPr>
            <a:endParaRPr lang="cs-CZ" sz="2400" dirty="0" smtClean="0"/>
          </a:p>
          <a:p>
            <a:pPr algn="ctr">
              <a:buNone/>
            </a:pPr>
            <a:r>
              <a:rPr lang="cs-CZ" sz="2400" dirty="0" smtClean="0"/>
              <a:t>Klinika adiktologie</a:t>
            </a:r>
          </a:p>
          <a:p>
            <a:pPr algn="ctr">
              <a:buNone/>
            </a:pPr>
            <a:r>
              <a:rPr lang="cs-CZ" sz="2400" dirty="0" smtClean="0"/>
              <a:t>1. LF UK a VFN v Praze</a:t>
            </a:r>
          </a:p>
          <a:p>
            <a:pPr algn="ctr">
              <a:buNone/>
            </a:pPr>
            <a:r>
              <a:rPr lang="cs-CZ" sz="2400" dirty="0" err="1" smtClean="0"/>
              <a:t>Apolinářská</a:t>
            </a:r>
            <a:r>
              <a:rPr lang="cs-CZ" sz="2400" dirty="0" smtClean="0"/>
              <a:t> 4</a:t>
            </a:r>
          </a:p>
          <a:p>
            <a:pPr algn="ctr">
              <a:buNone/>
            </a:pPr>
            <a:r>
              <a:rPr lang="cs-CZ" sz="2400" dirty="0" smtClean="0"/>
              <a:t>128 00 Praha 2</a:t>
            </a:r>
          </a:p>
          <a:p>
            <a:pPr algn="ctr">
              <a:buNone/>
            </a:pP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4223084" y="1395663"/>
            <a:ext cx="4466891" cy="4759075"/>
          </a:xfrm>
        </p:spPr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pPr algn="ctr">
              <a:buNone/>
            </a:pPr>
            <a:r>
              <a:rPr lang="cs-CZ" sz="2400" dirty="0" smtClean="0">
                <a:hlinkClick r:id="rId3"/>
              </a:rPr>
              <a:t>brejcha.bretislav@</a:t>
            </a:r>
            <a:r>
              <a:rPr lang="cs-CZ" sz="2400" dirty="0" err="1" smtClean="0">
                <a:hlinkClick r:id="rId3"/>
              </a:rPr>
              <a:t>npdc.cz</a:t>
            </a:r>
            <a:endParaRPr lang="cs-CZ" sz="2400" dirty="0" smtClean="0"/>
          </a:p>
          <a:p>
            <a:pPr algn="ctr">
              <a:buNone/>
            </a:pPr>
            <a:endParaRPr lang="cs-CZ" sz="2400" dirty="0" smtClean="0"/>
          </a:p>
          <a:p>
            <a:pPr algn="ctr">
              <a:buNone/>
            </a:pPr>
            <a:r>
              <a:rPr lang="cs-CZ" sz="2400" dirty="0" smtClean="0"/>
              <a:t>Národní protidrogová centrála SKPV Policie ČR</a:t>
            </a:r>
          </a:p>
          <a:p>
            <a:pPr algn="ctr">
              <a:buNone/>
            </a:pPr>
            <a:r>
              <a:rPr lang="cs-CZ" sz="2400" dirty="0" smtClean="0"/>
              <a:t>P. O. Box 62 / NPC</a:t>
            </a:r>
          </a:p>
          <a:p>
            <a:pPr algn="ctr">
              <a:buNone/>
            </a:pPr>
            <a:r>
              <a:rPr lang="cs-CZ" sz="2400" dirty="0" smtClean="0"/>
              <a:t>170 89 Praha 7</a:t>
            </a:r>
            <a:endParaRPr lang="cs-CZ" sz="2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 dirty="0" smtClean="0"/>
              <a:t>strana </a:t>
            </a:r>
            <a:fld id="{96D5E9D7-37B9-4C84-9664-1E0618B14EC6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Testování</a:t>
            </a:r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Právo …</a:t>
            </a:r>
          </a:p>
        </p:txBody>
      </p:sp>
      <p:sp>
        <p:nvSpPr>
          <p:cNvPr id="8196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cs-CZ" smtClean="0"/>
              <a:t>strana </a:t>
            </a:r>
            <a:fld id="{651A124C-367B-43D6-964B-7F4C0EC6A2B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8197" name="Zástupný symbol pro zápatí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cs-CZ" smtClean="0"/>
              <a:t>Testování</a:t>
            </a:r>
          </a:p>
        </p:txBody>
      </p:sp>
      <p:pic>
        <p:nvPicPr>
          <p:cNvPr id="8198" name="Picture 5" descr="Obrázek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484313"/>
            <a:ext cx="7078662" cy="46704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Postoj č. I.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Podpora testování: zakotvení do školního řádu. </a:t>
            </a:r>
          </a:p>
          <a:p>
            <a:r>
              <a:rPr lang="cs-CZ" smtClean="0"/>
              <a:t>Argument: právo na to, aby děti vyrůstaly v bezdrogové škole, aby byly vychovávány k úctě k právu a ctily (dodržovaly) jej (drogy jsou nelegální), a aby rodiče plnily svoji rodičovskou (zákonnou) povinnost, týkající se řádné výchovy svých dětí. </a:t>
            </a:r>
          </a:p>
          <a:p>
            <a:endParaRPr lang="cs-CZ" smtClean="0"/>
          </a:p>
        </p:txBody>
      </p:sp>
      <p:sp>
        <p:nvSpPr>
          <p:cNvPr id="9221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cs-CZ" smtClean="0"/>
              <a:t>strana </a:t>
            </a:r>
            <a:fld id="{516B2C12-302B-416C-9D26-F2F0DA3228A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9222" name="Zástupný symbol pro zápatí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cs-CZ" smtClean="0"/>
              <a:t>Testování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Postoj č. II.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  <a:p>
            <a:r>
              <a:rPr lang="cs-CZ" smtClean="0"/>
              <a:t>Odmítání možnosti testování.</a:t>
            </a:r>
          </a:p>
          <a:p>
            <a:endParaRPr lang="cs-CZ" smtClean="0"/>
          </a:p>
          <a:p>
            <a:r>
              <a:rPr lang="cs-CZ" smtClean="0"/>
              <a:t>Riziko stigmatizace dítěte a neoprávněným zásahem do jeho práv a integrity.</a:t>
            </a:r>
          </a:p>
          <a:p>
            <a:endParaRPr lang="cs-CZ" smtClean="0"/>
          </a:p>
        </p:txBody>
      </p:sp>
      <p:sp>
        <p:nvSpPr>
          <p:cNvPr id="10245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cs-CZ" smtClean="0"/>
              <a:t>strana </a:t>
            </a:r>
            <a:fld id="{C615521E-AA68-4FCE-963D-6CDDE3A2631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0246" name="Zástupný symbol pro zápatí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cs-CZ" smtClean="0"/>
              <a:t>Testování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metodika?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Mezinárodní/národní legislativa neposkytuje jasné vodítko a názor, neboť je v této oblasti vágní, resp. neurčitá (problematikou testování se nezabývá), je tedy nutné vycházet z obecných deklarací mezinárodních úmluv a zákona.</a:t>
            </a:r>
          </a:p>
          <a:p>
            <a:r>
              <a:rPr lang="cs-CZ" dirty="0" smtClean="0"/>
              <a:t>Objektivita úkonu.</a:t>
            </a:r>
          </a:p>
          <a:p>
            <a:r>
              <a:rPr lang="cs-CZ" dirty="0" smtClean="0"/>
              <a:t>Ochrana oprávněných zájmů – </a:t>
            </a:r>
            <a:r>
              <a:rPr lang="cs-CZ" dirty="0" smtClean="0">
                <a:solidFill>
                  <a:srgbClr val="FF0000"/>
                </a:solidFill>
              </a:rPr>
              <a:t>práva a povinnosti</a:t>
            </a:r>
            <a:r>
              <a:rPr lang="cs-CZ" dirty="0" smtClean="0"/>
              <a:t>.</a:t>
            </a:r>
          </a:p>
          <a:p>
            <a:endParaRPr lang="cs-CZ" dirty="0" smtClean="0"/>
          </a:p>
        </p:txBody>
      </p:sp>
      <p:sp>
        <p:nvSpPr>
          <p:cNvPr id="11269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cs-CZ" smtClean="0"/>
              <a:t>strana </a:t>
            </a:r>
            <a:fld id="{9EE1B6E5-DC48-42C7-B5FB-2DD7A9410D5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1270" name="Zástupný symbol pro zápatí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cs-CZ" smtClean="0"/>
              <a:t>Testování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Legislativa I.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Ústava a Listina základních práv a svobod (čl. 1; 4; 7; 10 odst. 1; 31; 32 odst. 1 a 33 odst. 1).</a:t>
            </a:r>
          </a:p>
          <a:p>
            <a:r>
              <a:rPr lang="cs-CZ" dirty="0" smtClean="0"/>
              <a:t>Úmluva o právech dítěte: čl. 1; 3 odst. 1, 2 a 3; 18 odst. 1; 28 odst. 2 a čl. 33.</a:t>
            </a:r>
          </a:p>
          <a:p>
            <a:r>
              <a:rPr lang="cs-CZ" dirty="0" smtClean="0"/>
              <a:t>Úmluva o lidských právech a biomedicíně: čl. 5; 6 odst. 2 a čl. 8.</a:t>
            </a:r>
          </a:p>
          <a:p>
            <a:r>
              <a:rPr lang="cs-CZ" dirty="0" smtClean="0"/>
              <a:t>Zákon o ochraně veřejného zdraví: § 2 odst. 1.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12293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182563" y="6524625"/>
            <a:ext cx="1050925" cy="333375"/>
          </a:xfrm>
          <a:noFill/>
        </p:spPr>
        <p:txBody>
          <a:bodyPr/>
          <a:lstStyle/>
          <a:p>
            <a:r>
              <a:rPr lang="cs-CZ" smtClean="0"/>
              <a:t>strana </a:t>
            </a:r>
            <a:fld id="{285EF752-24B4-451B-9795-A7DF5C82ED4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2294" name="Zástupný symbol pro zápatí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cs-CZ" smtClean="0"/>
              <a:t>Testování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-CZ-final">
  <a:themeElements>
    <a:clrScheme name="CA 14">
      <a:dk1>
        <a:srgbClr val="061B16"/>
      </a:dk1>
      <a:lt1>
        <a:srgbClr val="FFFFFF"/>
      </a:lt1>
      <a:dk2>
        <a:srgbClr val="061B16"/>
      </a:dk2>
      <a:lt2>
        <a:srgbClr val="808080"/>
      </a:lt2>
      <a:accent1>
        <a:srgbClr val="061B16"/>
      </a:accent1>
      <a:accent2>
        <a:srgbClr val="CF1513"/>
      </a:accent2>
      <a:accent3>
        <a:srgbClr val="FFFFFF"/>
      </a:accent3>
      <a:accent4>
        <a:srgbClr val="041511"/>
      </a:accent4>
      <a:accent5>
        <a:srgbClr val="AAABAB"/>
      </a:accent5>
      <a:accent6>
        <a:srgbClr val="BB1210"/>
      </a:accent6>
      <a:hlink>
        <a:srgbClr val="619208"/>
      </a:hlink>
      <a:folHlink>
        <a:srgbClr val="99CC00"/>
      </a:folHlink>
    </a:clrScheme>
    <a:fontScheme name="C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1B16"/>
        </a:accent1>
        <a:accent2>
          <a:srgbClr val="CF1513"/>
        </a:accent2>
        <a:accent3>
          <a:srgbClr val="FFFFFF"/>
        </a:accent3>
        <a:accent4>
          <a:srgbClr val="000000"/>
        </a:accent4>
        <a:accent5>
          <a:srgbClr val="AAABAB"/>
        </a:accent5>
        <a:accent6>
          <a:srgbClr val="BB1210"/>
        </a:accent6>
        <a:hlink>
          <a:srgbClr val="61920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14">
        <a:dk1>
          <a:srgbClr val="061B16"/>
        </a:dk1>
        <a:lt1>
          <a:srgbClr val="FFFFFF"/>
        </a:lt1>
        <a:dk2>
          <a:srgbClr val="061B16"/>
        </a:dk2>
        <a:lt2>
          <a:srgbClr val="808080"/>
        </a:lt2>
        <a:accent1>
          <a:srgbClr val="061B16"/>
        </a:accent1>
        <a:accent2>
          <a:srgbClr val="CF1513"/>
        </a:accent2>
        <a:accent3>
          <a:srgbClr val="FFFFFF"/>
        </a:accent3>
        <a:accent4>
          <a:srgbClr val="041511"/>
        </a:accent4>
        <a:accent5>
          <a:srgbClr val="AAABAB"/>
        </a:accent5>
        <a:accent6>
          <a:srgbClr val="BB1210"/>
        </a:accent6>
        <a:hlink>
          <a:srgbClr val="61920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A-cz">
  <a:themeElements>
    <a:clrScheme name="CA 14">
      <a:dk1>
        <a:srgbClr val="061B16"/>
      </a:dk1>
      <a:lt1>
        <a:srgbClr val="FFFFFF"/>
      </a:lt1>
      <a:dk2>
        <a:srgbClr val="061B16"/>
      </a:dk2>
      <a:lt2>
        <a:srgbClr val="808080"/>
      </a:lt2>
      <a:accent1>
        <a:srgbClr val="061B16"/>
      </a:accent1>
      <a:accent2>
        <a:srgbClr val="CF1513"/>
      </a:accent2>
      <a:accent3>
        <a:srgbClr val="FFFFFF"/>
      </a:accent3>
      <a:accent4>
        <a:srgbClr val="041511"/>
      </a:accent4>
      <a:accent5>
        <a:srgbClr val="AAABAB"/>
      </a:accent5>
      <a:accent6>
        <a:srgbClr val="BB1210"/>
      </a:accent6>
      <a:hlink>
        <a:srgbClr val="619208"/>
      </a:hlink>
      <a:folHlink>
        <a:srgbClr val="99CC00"/>
      </a:folHlink>
    </a:clrScheme>
    <a:fontScheme name="C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1B16"/>
        </a:accent1>
        <a:accent2>
          <a:srgbClr val="CF1513"/>
        </a:accent2>
        <a:accent3>
          <a:srgbClr val="FFFFFF"/>
        </a:accent3>
        <a:accent4>
          <a:srgbClr val="000000"/>
        </a:accent4>
        <a:accent5>
          <a:srgbClr val="AAABAB"/>
        </a:accent5>
        <a:accent6>
          <a:srgbClr val="BB1210"/>
        </a:accent6>
        <a:hlink>
          <a:srgbClr val="61920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14">
        <a:dk1>
          <a:srgbClr val="061B16"/>
        </a:dk1>
        <a:lt1>
          <a:srgbClr val="FFFFFF"/>
        </a:lt1>
        <a:dk2>
          <a:srgbClr val="061B16"/>
        </a:dk2>
        <a:lt2>
          <a:srgbClr val="808080"/>
        </a:lt2>
        <a:accent1>
          <a:srgbClr val="061B16"/>
        </a:accent1>
        <a:accent2>
          <a:srgbClr val="CF1513"/>
        </a:accent2>
        <a:accent3>
          <a:srgbClr val="FFFFFF"/>
        </a:accent3>
        <a:accent4>
          <a:srgbClr val="041511"/>
        </a:accent4>
        <a:accent5>
          <a:srgbClr val="AAABAB"/>
        </a:accent5>
        <a:accent6>
          <a:srgbClr val="BB1210"/>
        </a:accent6>
        <a:hlink>
          <a:srgbClr val="61920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CA-CZ-final</Template>
  <TotalTime>204</TotalTime>
  <Words>1595</Words>
  <Application>Microsoft Office PowerPoint</Application>
  <PresentationFormat>Předvádění na obrazovce (4:3)</PresentationFormat>
  <Paragraphs>315</Paragraphs>
  <Slides>44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44</vt:i4>
      </vt:variant>
    </vt:vector>
  </HeadingPairs>
  <TitlesOfParts>
    <vt:vector size="46" baseType="lpstr">
      <vt:lpstr>CA-CZ-final</vt:lpstr>
      <vt:lpstr>1_CA-cz</vt:lpstr>
      <vt:lpstr>Testování (nejen) dětí při podezření na ovlivnění návykovou látkou</vt:lpstr>
      <vt:lpstr>Obsah prezentace</vt:lpstr>
      <vt:lpstr>Úvod</vt:lpstr>
      <vt:lpstr>Složitost právního vztahu</vt:lpstr>
      <vt:lpstr>Právo …</vt:lpstr>
      <vt:lpstr>Postoj č. I.</vt:lpstr>
      <vt:lpstr>Postoj č. II.</vt:lpstr>
      <vt:lpstr>Proč metodika?</vt:lpstr>
      <vt:lpstr>Legislativa I.</vt:lpstr>
      <vt:lpstr>Práva a povinnosti</vt:lpstr>
      <vt:lpstr>Legislativa II.</vt:lpstr>
      <vt:lpstr>Národní legislativa</vt:lpstr>
      <vt:lpstr>Nařízení vlády</vt:lpstr>
      <vt:lpstr>Na koho se zaměřujeme?</vt:lpstr>
      <vt:lpstr>Z čeho vycházíme?</vt:lpstr>
      <vt:lpstr>Trestní zákoník</vt:lpstr>
      <vt:lpstr>Zákon o návykových látkách</vt:lpstr>
      <vt:lpstr>Když chceme testovat</vt:lpstr>
      <vt:lpstr>Podstata testování</vt:lpstr>
      <vt:lpstr>Zdravotnická služba</vt:lpstr>
      <vt:lpstr>Co nám testování neřekne?</vt:lpstr>
      <vt:lpstr>Školní řád</vt:lpstr>
      <vt:lpstr>Písemný souhlas</vt:lpstr>
      <vt:lpstr>Neexistence písemného souhlasu</vt:lpstr>
      <vt:lpstr>Výjimka</vt:lpstr>
      <vt:lpstr>Důvodné podezření</vt:lpstr>
      <vt:lpstr>Kdo by měl testovat?</vt:lpstr>
      <vt:lpstr>Ohrožení života a zdraví</vt:lpstr>
      <vt:lpstr>Vyrozumění</vt:lpstr>
      <vt:lpstr>Kde testovat?</vt:lpstr>
      <vt:lpstr>Testujeme …</vt:lpstr>
      <vt:lpstr>Informace</vt:lpstr>
      <vt:lpstr>Test</vt:lpstr>
      <vt:lpstr>Výsledek</vt:lpstr>
      <vt:lpstr>Platba</vt:lpstr>
      <vt:lpstr>Dokumentace</vt:lpstr>
      <vt:lpstr>Presumpce neviny</vt:lpstr>
      <vt:lpstr>Diskuse …</vt:lpstr>
      <vt:lpstr>Literatura</vt:lpstr>
      <vt:lpstr>Literatura</vt:lpstr>
      <vt:lpstr>Literatura</vt:lpstr>
      <vt:lpstr>Literatura</vt:lpstr>
      <vt:lpstr>Právní stav</vt:lpstr>
      <vt:lpstr> Děkujeme Vám za pozornost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Konopí: droga, hrozba, panacea?</dc:title>
  <dc:creator>user</dc:creator>
  <cp:lastModifiedBy>user</cp:lastModifiedBy>
  <cp:revision>45</cp:revision>
  <dcterms:created xsi:type="dcterms:W3CDTF">2012-05-02T12:40:37Z</dcterms:created>
  <dcterms:modified xsi:type="dcterms:W3CDTF">2012-10-10T05:01:26Z</dcterms:modified>
</cp:coreProperties>
</file>