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83" r:id="rId3"/>
    <p:sldId id="264" r:id="rId4"/>
    <p:sldId id="266" r:id="rId5"/>
    <p:sldId id="267" r:id="rId6"/>
    <p:sldId id="270" r:id="rId7"/>
    <p:sldId id="289" r:id="rId8"/>
    <p:sldId id="291" r:id="rId9"/>
    <p:sldId id="272" r:id="rId10"/>
    <p:sldId id="284" r:id="rId11"/>
    <p:sldId id="285" r:id="rId12"/>
    <p:sldId id="286" r:id="rId13"/>
    <p:sldId id="274" r:id="rId14"/>
    <p:sldId id="287" r:id="rId15"/>
    <p:sldId id="290" r:id="rId16"/>
    <p:sldId id="288" r:id="rId17"/>
    <p:sldId id="280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68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64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1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632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96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86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45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92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09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65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64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1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17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2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17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0005-9C99-4B5C-9F9A-B4F25F1E9863}" type="datetimeFigureOut">
              <a:rPr lang="cs-CZ" smtClean="0"/>
              <a:t>14.04.2022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0D0FB-A348-4C84-AB64-B0F03E0F36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557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tace.kr-kralovehradecky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kotlikovedotace@kr-kralovehradecky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vt.sfzp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tace.kr-kralovehradecky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90686-CFE6-42B2-9BF6-4E03FB163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117687"/>
          </a:xfrm>
        </p:spPr>
        <p:txBody>
          <a:bodyPr/>
          <a:lstStyle/>
          <a:p>
            <a:pPr algn="ctr"/>
            <a:r>
              <a:rPr lang="cs-CZ" sz="6000" dirty="0">
                <a:latin typeface="Book Antiqua" panose="02040602050305030304" pitchFamily="18" charset="0"/>
              </a:rPr>
              <a:t>Kotlíkové dotace 2021+</a:t>
            </a:r>
            <a:endParaRPr lang="cs-CZ" sz="60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54F349-F685-4028-9E46-A8B0E6C6C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br>
              <a:rPr lang="cs-CZ" sz="2400" b="1" dirty="0">
                <a:latin typeface="Book Antiqua" panose="02040602050305030304" pitchFamily="18" charset="0"/>
              </a:rPr>
            </a:b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AC69C5-02B6-4749-8406-749058A5A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2" y="4882109"/>
            <a:ext cx="11608855" cy="1117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3945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07CC9-C66F-48B3-8A17-C37524F1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Termíny registrace a odeslání žádostí</a:t>
            </a:r>
          </a:p>
        </p:txBody>
      </p:sp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1C69D85B-842B-4EC4-BB59-B7DB95107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730" y="2072905"/>
            <a:ext cx="9534618" cy="467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3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D0179-2449-43B8-B6C6-3358B3BB7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Dotační portál – registrace nového uživatele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F18F8-E3C5-4E97-B980-9D203772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5968"/>
            <a:ext cx="10924939" cy="4692491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Dotační portál Královéhradeckého kraje (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https://dotace.kr-kralovehradecky.cz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C33F76-3DC5-41E6-9777-952157FDAD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9019"/>
          <a:stretch/>
        </p:blipFill>
        <p:spPr bwMode="auto">
          <a:xfrm>
            <a:off x="168677" y="2537460"/>
            <a:ext cx="11762912" cy="4190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094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88BB5-8A22-4E08-B8AB-76EEB753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Žádost – vyplnění/odeslání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0A7E8E1-8191-42B1-8DC4-612F8BB5F633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12" b="45914"/>
          <a:stretch/>
        </p:blipFill>
        <p:spPr bwMode="auto">
          <a:xfrm>
            <a:off x="88777" y="2090173"/>
            <a:ext cx="7176415" cy="4590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1909D670-A2AC-4ED3-BFC1-8641AFE395E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8" t="42034" r="38162" b="12404"/>
          <a:stretch/>
        </p:blipFill>
        <p:spPr bwMode="auto">
          <a:xfrm>
            <a:off x="7391400" y="2423161"/>
            <a:ext cx="4800600" cy="4257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663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2B0AB-8119-4F74-A609-72DC002C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Přílohy žádosti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786DA3-F940-434E-B5B5-A95C2A03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33" y="2175029"/>
            <a:ext cx="11949344" cy="46829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Fotodokumentace stávajícího kotle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napojeného na otopnou soustavu a komínové těleso, popř. celkový pohled na místnost kotelny.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Doklad o kontrole technického stavu a provozu stávajícího spalovacího stacionárního zdroje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na pevná paliva o jmenovitém tepelném příkonu 10-300 kW včetně, sloužícího jako zdroj tepla pro teplovodní soustavu ústředního vytápění. VZOR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Doklady prokazující výši příjmů FO/r. 2020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(opis z daňového přiznání, potvrzení zaměstnavatele o příjmech, případně Prohlášení o nulových příjmech) /FORMULÁŘE/, potvrzení o důchodu a dalších dávkách poskytovaných ČSSZ, rozhodnutí o dávkách poskytovaným Úřady práce) od </a:t>
            </a:r>
            <a:r>
              <a:rPr lang="cs-CZ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jednotlivých členů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domácnosti.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Písemný souhlas druhého z manželů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v případě vlastnictví RD, bytové jednotky, nebo trvale obývané stavby pro rodinnou rekreaci. FORMULÁŘ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Písemný souhlas spoluvlastníků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k realizaci nového zdroje tepla v rodinném domě, trvale obývané stavbě pro rodinnou rekreaci, bytové jednotce bytového domu – v případě více spoluvlastníků. FORMULÁŘ</a:t>
            </a: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42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2B0AB-8119-4F74-A609-72DC002C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Přílohy žádosti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786DA3-F940-434E-B5B5-A95C2A03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89" y="2261457"/>
            <a:ext cx="11201931" cy="44060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AA3F7F9F-64E5-477E-9F14-53561A146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655668"/>
              </p:ext>
            </p:extLst>
          </p:nvPr>
        </p:nvGraphicFramePr>
        <p:xfrm>
          <a:off x="3827686" y="2052345"/>
          <a:ext cx="3586574" cy="4763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Acrobat Document" r:id="rId3" imgW="5667072" imgH="8019985" progId="AcroExch.Document.DC">
                  <p:embed/>
                </p:oleObj>
              </mc:Choice>
              <mc:Fallback>
                <p:oleObj name="Acrobat Document" r:id="rId3" imgW="5667072" imgH="8019985" progId="AcroExch.Document.DC">
                  <p:embed/>
                  <p:pic>
                    <p:nvPicPr>
                      <p:cNvPr id="6" name="Zástupný symbol pro obsah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7686" y="2052345"/>
                        <a:ext cx="3586574" cy="4763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955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2B0AB-8119-4F74-A609-72DC002CD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Přílohy žádosti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786DA3-F940-434E-B5B5-A95C2A03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89" y="2261457"/>
            <a:ext cx="11201931" cy="44060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Údaje o členech domácnosti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FORMULÁŘ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Doložení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trvalého bydliště v rekreačním objektu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– např. Potvrzení Obecního úřadu o trvalém bydlení. FORMULÁŘ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Zpráva o montáži plynového kondenzačního kotle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 případě instalace nového plynového kotle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do 30.4.2022,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jinak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závazná objednávka na instalaci plynového kondenzačního kotle s datem do 30.4.2022.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VZOR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Plná moc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(v případě zastupování žadatele/příjemce). FORMULÁŘE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Je třeba řádně pročíst Výzvu k podání žádostí (Výzva květen 2022), kde bude seznam povinných příloh uveden – Úřední deska kraje: https://www.kr-kralovehradecky.cz/cz/krajsky-urad/uredni-deska/nova.php</a:t>
            </a: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766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7C6D7-C719-479B-AFC7-9DB2DA80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Zastupování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1B9E1C-152D-453C-BD31-D2430E57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703959" cy="409440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Generální plná moc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 zastupování a jednání jménem příjemce k úkonům spojeným s podáním žádosti a realizací výměny zdroje vytápění (tato plná moc se vztahuje na podepisování dokumentů nezbytných pro administraci žádosti) – ověřený podpis zmocnitele (= žadatele o dotaci)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Plná moc k jednání ve věci administrace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žádosti (pouze pro komunikaci s KÚ bez práva podepisovat za žadatele/příjemce) – prostý podpis zmocnitele (= žadatele)</a:t>
            </a: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 žádosti o dotaci uvede žadatel své jméno a svůj kontakt,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 kontaktní osoby jméno a telefonický kontakt zastupující osoby.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81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9C045-9B6E-4521-B9F9-5B58C433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Kontakty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8B7E7-C08A-4A43-8C55-F6BB81035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43036"/>
          </a:xfrm>
        </p:spPr>
        <p:txBody>
          <a:bodyPr>
            <a:normAutofit fontScale="92500"/>
          </a:bodyPr>
          <a:lstStyle/>
          <a:p>
            <a:r>
              <a:rPr lang="cs-CZ" sz="4000" b="1" dirty="0"/>
              <a:t>Infolinka: 722 960 675</a:t>
            </a:r>
          </a:p>
          <a:p>
            <a:pPr marL="0" indent="0">
              <a:buNone/>
            </a:pPr>
            <a:r>
              <a:rPr lang="cs-CZ" sz="4000" dirty="0"/>
              <a:t>(provozní doba po – pá 8-16 hod.) </a:t>
            </a:r>
          </a:p>
          <a:p>
            <a:pPr marL="0" indent="0">
              <a:buNone/>
            </a:pPr>
            <a:endParaRPr lang="cs-CZ" sz="3200" dirty="0"/>
          </a:p>
          <a:p>
            <a:r>
              <a:rPr lang="cs-CZ" sz="4000" b="1" dirty="0"/>
              <a:t>e-mail:</a:t>
            </a:r>
            <a:r>
              <a:rPr lang="cs-CZ" sz="4000" dirty="0"/>
              <a:t> </a:t>
            </a:r>
            <a:r>
              <a:rPr lang="cs-CZ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kotlikovedotace@kr-kralovehradecky.cz</a:t>
            </a:r>
            <a:endParaRPr lang="cs-CZ" sz="4000" dirty="0"/>
          </a:p>
          <a:p>
            <a:r>
              <a:rPr lang="cs-CZ" sz="3200" dirty="0"/>
              <a:t>https://kotliky.kr-kralovehradecky.cz</a:t>
            </a:r>
          </a:p>
          <a:p>
            <a:endParaRPr lang="cs-CZ" sz="3200" dirty="0"/>
          </a:p>
          <a:p>
            <a:r>
              <a:rPr lang="cs-CZ" dirty="0"/>
              <a:t>Ostatní domácnosti (nesplňující </a:t>
            </a:r>
            <a:r>
              <a:rPr lang="cs-CZ" dirty="0" err="1"/>
              <a:t>nízkopříjmovost</a:t>
            </a:r>
            <a:r>
              <a:rPr lang="cs-CZ" dirty="0"/>
              <a:t>): www.novazelenausporam.cz</a:t>
            </a: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32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25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A5308-2831-4123-B2B3-9B8A73AD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Kotlíkové dotace 2021+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FF07E-3086-4D35-BA31-4BA3038F2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50269"/>
            <a:ext cx="12091385" cy="462339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cs-CZ" sz="3100" b="1" dirty="0">
                <a:solidFill>
                  <a:schemeClr val="bg1"/>
                </a:solidFill>
              </a:rPr>
              <a:t>Finanční podpora na výměnu starých kotlů na pevná paliva s ručním přikládáním</a:t>
            </a:r>
            <a:br>
              <a:rPr lang="cs-CZ" sz="3100" b="1" dirty="0">
                <a:solidFill>
                  <a:schemeClr val="bg1"/>
                </a:solidFill>
              </a:rPr>
            </a:br>
            <a:r>
              <a:rPr lang="cs-CZ" sz="3100" b="1" dirty="0">
                <a:solidFill>
                  <a:schemeClr val="bg1"/>
                </a:solidFill>
              </a:rPr>
              <a:t>1. a 2. emisní třídy za</a:t>
            </a:r>
            <a:r>
              <a:rPr lang="cs-CZ" sz="3100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cs-CZ" sz="2800" b="1" dirty="0"/>
              <a:t>kotle na biomasu s ruční dodávkou paliva vč. akumulační nádrže (55 l/kW výkonu kotle)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či</a:t>
            </a:r>
            <a:r>
              <a:rPr lang="cs-CZ" sz="2800" b="1" dirty="0"/>
              <a:t> kotle na biomasu automatické </a:t>
            </a:r>
            <a:r>
              <a:rPr lang="cs-CZ" sz="2800" dirty="0"/>
              <a:t>(dotace max. </a:t>
            </a:r>
            <a:r>
              <a:rPr lang="cs-CZ" sz="2800" b="1" dirty="0"/>
              <a:t>130 000 Kč</a:t>
            </a:r>
            <a:r>
              <a:rPr lang="cs-CZ" sz="2800" dirty="0"/>
              <a:t>/náklady &gt; 136 842 Kč),</a:t>
            </a:r>
          </a:p>
          <a:p>
            <a:pPr lvl="1">
              <a:spcAft>
                <a:spcPts val="600"/>
              </a:spcAft>
            </a:pPr>
            <a:r>
              <a:rPr lang="cs-CZ" sz="2800" b="1" dirty="0"/>
              <a:t>tepelná čerpadla </a:t>
            </a:r>
            <a:r>
              <a:rPr lang="cs-CZ" sz="2800" dirty="0"/>
              <a:t>(dotace max. </a:t>
            </a:r>
            <a:r>
              <a:rPr lang="cs-CZ" sz="2800" b="1" dirty="0"/>
              <a:t>180 000 Kč</a:t>
            </a:r>
            <a:r>
              <a:rPr lang="cs-CZ" sz="2800" dirty="0"/>
              <a:t>/náklady &gt; 189 474 Kč),</a:t>
            </a:r>
          </a:p>
          <a:p>
            <a:pPr lvl="1">
              <a:spcAft>
                <a:spcPts val="600"/>
              </a:spcAft>
            </a:pPr>
            <a:r>
              <a:rPr lang="cs-CZ" sz="2800" b="1" dirty="0"/>
              <a:t>plynové </a:t>
            </a:r>
            <a:r>
              <a:rPr lang="cs-CZ" sz="2800" b="1" dirty="0" err="1"/>
              <a:t>kond</a:t>
            </a:r>
            <a:r>
              <a:rPr lang="cs-CZ" sz="2800" b="1" dirty="0"/>
              <a:t>. kotle </a:t>
            </a:r>
            <a:r>
              <a:rPr lang="cs-CZ" sz="2800" dirty="0"/>
              <a:t>– </a:t>
            </a:r>
            <a:r>
              <a:rPr lang="cs-CZ" sz="2800" b="1" dirty="0"/>
              <a:t>potvrzené </a:t>
            </a:r>
            <a:r>
              <a:rPr lang="cs-CZ" sz="2800" dirty="0"/>
              <a:t>objednávky do </a:t>
            </a:r>
            <a:r>
              <a:rPr lang="cs-CZ" sz="2800" b="1" u="sng" dirty="0"/>
              <a:t>30.4.2022</a:t>
            </a:r>
            <a:r>
              <a:rPr lang="cs-CZ" sz="2800" dirty="0"/>
              <a:t> (dotace max. </a:t>
            </a:r>
            <a:r>
              <a:rPr lang="cs-CZ" sz="2800" b="1" dirty="0"/>
              <a:t>100 000 Kč</a:t>
            </a:r>
            <a:r>
              <a:rPr lang="cs-CZ" sz="2800" dirty="0"/>
              <a:t>/&gt; 105 263 Kč)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cs-CZ" sz="9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600" i="1" dirty="0"/>
              <a:t>Od 1. září 2022 (</a:t>
            </a:r>
            <a:r>
              <a:rPr lang="cs-CZ" sz="2600" i="1" u="sng" dirty="0"/>
              <a:t>2024</a:t>
            </a:r>
            <a:r>
              <a:rPr lang="cs-CZ" sz="2600" i="1" dirty="0"/>
              <a:t>) zákaz provozování kotlů nesplňujících emisní třídu č. 3 – 5. Posun termínu zákazu. Žádosti však pouze do 31.8.2022.</a:t>
            </a:r>
          </a:p>
          <a:p>
            <a:pPr marL="0" indent="0">
              <a:spcAft>
                <a:spcPts val="600"/>
              </a:spcAft>
              <a:buNone/>
            </a:pPr>
            <a:endParaRPr lang="cs-CZ" sz="9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100" b="1" u="sng" dirty="0">
                <a:solidFill>
                  <a:schemeClr val="bg1"/>
                </a:solidFill>
              </a:rPr>
              <a:t>Podpora výměny nevyhovujících zdrojů vytápění probíhá</a:t>
            </a:r>
            <a:r>
              <a:rPr lang="cs-CZ" sz="3100" dirty="0">
                <a:solidFill>
                  <a:schemeClr val="bg1"/>
                </a:solidFill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cs-CZ" sz="2800" dirty="0"/>
              <a:t>na </a:t>
            </a:r>
            <a:r>
              <a:rPr lang="cs-CZ" sz="2800" b="1" dirty="0"/>
              <a:t>Krajských úřadech </a:t>
            </a:r>
            <a:r>
              <a:rPr lang="cs-CZ" sz="2800" dirty="0"/>
              <a:t>(pro nízkopříjmové domácnosti), příjem žádostí 06 – 08/2022</a:t>
            </a:r>
          </a:p>
          <a:p>
            <a:pPr lvl="1">
              <a:spcAft>
                <a:spcPts val="600"/>
              </a:spcAft>
            </a:pPr>
            <a:r>
              <a:rPr lang="cs-CZ" sz="2800" b="1" dirty="0"/>
              <a:t>na SFŽP (Státní fond životního prostředí) z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/>
              <a:t>programu Nová zelená úsporám </a:t>
            </a:r>
            <a:r>
              <a:rPr lang="cs-CZ" sz="2800" dirty="0"/>
              <a:t>(ostatní domácnosti), příjem žádostí od října/2021 do srpna/2022</a:t>
            </a:r>
          </a:p>
          <a:p>
            <a:pPr lvl="1">
              <a:spcAft>
                <a:spcPts val="600"/>
              </a:spcAft>
            </a:pPr>
            <a:endParaRPr lang="cs-CZ" sz="2100" dirty="0"/>
          </a:p>
          <a:p>
            <a:pPr marL="0" lvl="0" indent="0">
              <a:buNone/>
            </a:pPr>
            <a:endParaRPr lang="cs-CZ" sz="900" dirty="0"/>
          </a:p>
          <a:p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18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007C0-BECF-405A-9536-E55E5665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1AD45D-E4E4-45AC-AFA3-1AFBC7997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30" y="2057401"/>
            <a:ext cx="11764651" cy="45308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Nový zdroj musí být uveden na Seznamu výrobků a technologií (</a:t>
            </a:r>
            <a:r>
              <a:rPr lang="cs-CZ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https://svt.sfzp.cz</a:t>
            </a:r>
            <a:r>
              <a:rPr lang="cs-CZ" b="1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Za způsobilé jsou považovány výměny kotlů realizované od 1. ledna 2021.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b="1" u="sng" dirty="0">
                <a:solidFill>
                  <a:schemeClr val="bg1"/>
                </a:solidFill>
              </a:rPr>
              <a:t>Způsobilé výdaje: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Stavební práce, dodávky a služby související s uvedením do provozu nového zdroje vytápění, včetně realizace nové otopné soustavy nebo úpravy stávající otopné soustavy.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Úprava spalinových cest, náklady na zkoušky nebo testy související s uvedením kotle/tepelného čerpadla do provozu.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Náklady na projektovou dokumentaci vč. zpracování žádosti o dotaci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endParaRPr lang="cs-CZ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9221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553B0-3A17-4375-8D03-F357E4ED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Kdo může požádat o dotaci na Krajském úřadu?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CD64EC-3D19-4A41-8847-E26A8626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87" y="2175029"/>
            <a:ext cx="11488113" cy="441220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600" b="1" dirty="0"/>
              <a:t>Vlastník/spoluvlastník rodinného domu, bytové jednotky v bytovém domě nebo trvale obývané stavby pro individuální rekreaci </a:t>
            </a:r>
            <a:r>
              <a:rPr lang="cs-CZ" sz="2600" dirty="0"/>
              <a:t>v Královéhradeckém kraji (fyzická osoba).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V dané nemovitosti musí žadatel </a:t>
            </a:r>
            <a:r>
              <a:rPr lang="cs-CZ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trvale bydlet = mít bydliště.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(Když nemá v nemovitosti zapsaný trvalý pobyt, dokládá Čestným prohlášením, že má v nemovitosti bydliště - není nutné prokazovat).</a:t>
            </a:r>
          </a:p>
          <a:p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trvale obývané rekreační stavby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nutné doložit </a:t>
            </a:r>
            <a:r>
              <a:rPr lang="cs-CZ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trvalý pobyt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za více než </a:t>
            </a:r>
            <a:r>
              <a:rPr lang="cs-CZ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24 měsíců před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podáním žádosti některého z členů domácnosti (OP, výpis z Registru osob, potvrzení Obecního úřadu).</a:t>
            </a:r>
          </a:p>
          <a:p>
            <a:pPr marL="0" indent="0">
              <a:buNone/>
            </a:pPr>
            <a:endParaRPr lang="cs-CZ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600" b="1" dirty="0"/>
              <a:t>Podmínka nízkopříjmové domácnosti </a:t>
            </a:r>
            <a:r>
              <a:rPr lang="cs-CZ" sz="2600" dirty="0"/>
              <a:t>– průměrný čistý příjem na jednoho člena domácnosti v roce </a:t>
            </a:r>
            <a:r>
              <a:rPr lang="cs-CZ" sz="3800" b="1" dirty="0"/>
              <a:t>2020</a:t>
            </a:r>
            <a:r>
              <a:rPr lang="cs-CZ" sz="2600" dirty="0"/>
              <a:t> není vyšší než </a:t>
            </a:r>
            <a:r>
              <a:rPr lang="cs-CZ" sz="3800" b="1" dirty="0"/>
              <a:t>170 900 Kč </a:t>
            </a:r>
            <a:r>
              <a:rPr lang="cs-CZ" sz="2600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cs-CZ" sz="2600" dirty="0"/>
              <a:t>tj. 14 241 Kč měsíčně).</a:t>
            </a:r>
          </a:p>
          <a:p>
            <a:pPr marL="0" indent="0">
              <a:buNone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029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AB3E1-DDC1-4A49-98C0-316BD48DA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Nízkopříjmové domácnosti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013C79-6397-4123-B0ED-98F468800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8" y="2050742"/>
            <a:ext cx="11890342" cy="4807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Počet členů domácnosti je rozhodný k datu podání žádosti (v nemovitosti musí trvale bydlet = bydliště).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Sledované příjmy za rok 2020.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Příjmy nezletilých dětí a studentů denního studia do 26 let se považují za nulové, tedy ve výši 0 Kč.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b="1" u="sng" dirty="0"/>
              <a:t>Výjimky z povinnosti prokazovat výši příjmů:</a:t>
            </a:r>
            <a:endParaRPr lang="cs-CZ" u="sng" dirty="0"/>
          </a:p>
          <a:p>
            <a:pPr lvl="0"/>
            <a:r>
              <a:rPr lang="cs-CZ" dirty="0"/>
              <a:t>Žadatel a všichni členové jeho domácnosti pobírají ke dni podání žádosti </a:t>
            </a:r>
            <a:r>
              <a:rPr lang="cs-CZ" b="1" dirty="0"/>
              <a:t>starobní důchod</a:t>
            </a:r>
            <a:r>
              <a:rPr lang="cs-CZ" dirty="0"/>
              <a:t> nebo </a:t>
            </a:r>
            <a:r>
              <a:rPr lang="cs-CZ" b="1" dirty="0"/>
              <a:t>invalidní</a:t>
            </a:r>
            <a:r>
              <a:rPr lang="cs-CZ" dirty="0"/>
              <a:t> důchod </a:t>
            </a:r>
            <a:r>
              <a:rPr lang="cs-CZ" b="1" dirty="0"/>
              <a:t>3. stupně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žadatel je </a:t>
            </a:r>
            <a:r>
              <a:rPr lang="cs-CZ" b="1" dirty="0"/>
              <a:t>nezletilý </a:t>
            </a:r>
            <a:r>
              <a:rPr lang="cs-CZ" dirty="0"/>
              <a:t>nebo </a:t>
            </a:r>
            <a:r>
              <a:rPr lang="cs-CZ" b="1" dirty="0"/>
              <a:t>student</a:t>
            </a:r>
            <a:r>
              <a:rPr lang="cs-CZ" dirty="0"/>
              <a:t> denního studia </a:t>
            </a:r>
            <a:r>
              <a:rPr lang="cs-CZ" b="1" dirty="0"/>
              <a:t>do 26 let </a:t>
            </a:r>
            <a:r>
              <a:rPr lang="cs-CZ" dirty="0"/>
              <a:t>a je jediným vlastníkem rodinného domu, trvale obývané stavby pro rodinnou rekreaci nebo bytové jednotky v bytovém domě; v případě spoluvlastnictví i ostatní spoluvlastníci jsou nezletilí nebo studenti do 26 let.</a:t>
            </a:r>
          </a:p>
          <a:p>
            <a:pPr lvl="0"/>
            <a:r>
              <a:rPr lang="cs-CZ" dirty="0"/>
              <a:t>Žadatel v období od </a:t>
            </a:r>
            <a:r>
              <a:rPr lang="cs-CZ" b="1" dirty="0"/>
              <a:t>1. 1. 2020 </a:t>
            </a:r>
            <a:r>
              <a:rPr lang="cs-CZ" dirty="0"/>
              <a:t>do doby </a:t>
            </a:r>
            <a:r>
              <a:rPr lang="cs-CZ" b="1" dirty="0"/>
              <a:t>podání žádosti </a:t>
            </a:r>
            <a:r>
              <a:rPr lang="cs-CZ" dirty="0"/>
              <a:t>pobíral dávky </a:t>
            </a:r>
            <a:r>
              <a:rPr lang="cs-CZ" b="1" u="sng" dirty="0"/>
              <a:t>v hmotné nouzi </a:t>
            </a:r>
            <a:r>
              <a:rPr lang="cs-CZ" dirty="0"/>
              <a:t>nebo </a:t>
            </a:r>
            <a:r>
              <a:rPr lang="cs-CZ" b="1" u="sng" dirty="0"/>
              <a:t>příspěvek na bydlení </a:t>
            </a:r>
            <a:r>
              <a:rPr lang="cs-CZ" dirty="0"/>
              <a:t>(není nutné, aby dávky nebo příspěvek pobíral po celou dobu).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chemeClr val="tx1">
                    <a:lumMod val="95000"/>
                  </a:schemeClr>
                </a:solidFill>
              </a:rPr>
              <a:t>Podrobná metodika </a:t>
            </a:r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– Sledování a výpočet příjmů – je zveřejněna. </a:t>
            </a:r>
          </a:p>
        </p:txBody>
      </p:sp>
    </p:spTree>
    <p:extLst>
      <p:ext uri="{BB962C8B-B14F-4D97-AF65-F5344CB8AC3E}">
        <p14:creationId xmlns:p14="http://schemas.microsoft.com/office/powerpoint/2010/main" val="398274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26BA85-997A-47B6-888E-740EAD58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Jaké příjmy se sledují a čím se prokazují?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3E84B-76A9-42E1-95B1-6DED0087F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394" y="2086252"/>
            <a:ext cx="11691583" cy="470516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Příjmy podléhající dani z příjmu FO (opisem z daňového přiznání/potvrzením o příjmech od zaměstnavatele za rok 2020). </a:t>
            </a:r>
          </a:p>
          <a:p>
            <a:pPr>
              <a:spcBef>
                <a:spcPts val="0"/>
              </a:spcBef>
            </a:pPr>
            <a:endParaRPr lang="cs-CZ" sz="800" b="1" dirty="0"/>
          </a:p>
          <a:p>
            <a:pPr>
              <a:spcBef>
                <a:spcPts val="0"/>
              </a:spcBef>
            </a:pPr>
            <a:r>
              <a:rPr lang="cs-CZ" b="1" dirty="0"/>
              <a:t>Starobní, invalidní, vdovské/vdovecké a sirotčí důchody (rozhodnutím z ČSSZ). </a:t>
            </a:r>
            <a:r>
              <a:rPr lang="cs-CZ" dirty="0"/>
              <a:t>Sirotčí důchody jen nad 26 let, jinak se výše nesleduje.</a:t>
            </a:r>
          </a:p>
          <a:p>
            <a:pPr>
              <a:spcBef>
                <a:spcPts val="0"/>
              </a:spcBef>
            </a:pPr>
            <a:endParaRPr lang="cs-CZ" sz="800" dirty="0"/>
          </a:p>
          <a:p>
            <a:pPr>
              <a:spcBef>
                <a:spcPts val="0"/>
              </a:spcBef>
            </a:pPr>
            <a:endParaRPr lang="cs-CZ" sz="800" b="1" dirty="0"/>
          </a:p>
          <a:p>
            <a:pPr>
              <a:spcBef>
                <a:spcPts val="0"/>
              </a:spcBef>
            </a:pPr>
            <a:r>
              <a:rPr lang="cs-CZ" b="1" dirty="0"/>
              <a:t>Dávky nemocenské, peněžitá pomoc v mateřství (oznámením z ČSSZ).</a:t>
            </a:r>
          </a:p>
          <a:p>
            <a:pPr>
              <a:spcBef>
                <a:spcPts val="0"/>
              </a:spcBef>
            </a:pPr>
            <a:endParaRPr lang="cs-CZ" sz="800" b="1" dirty="0"/>
          </a:p>
          <a:p>
            <a:pPr>
              <a:spcBef>
                <a:spcPts val="0"/>
              </a:spcBef>
            </a:pPr>
            <a:endParaRPr lang="cs-CZ" sz="800" b="1" dirty="0"/>
          </a:p>
          <a:p>
            <a:pPr>
              <a:spcBef>
                <a:spcPts val="0"/>
              </a:spcBef>
            </a:pPr>
            <a:r>
              <a:rPr lang="cs-CZ" b="1" dirty="0"/>
              <a:t>Dávky státní sociální podpory – přídavek na dítě, rodičovský příspěvek, porodné, příspěvek na bydlení, pohřebné (oznámením o přiznání dávky Úřadem práce ČR). </a:t>
            </a:r>
          </a:p>
          <a:p>
            <a:pPr>
              <a:spcBef>
                <a:spcPts val="0"/>
              </a:spcBef>
            </a:pPr>
            <a:endParaRPr lang="cs-CZ" sz="800" b="1" dirty="0"/>
          </a:p>
          <a:p>
            <a:pPr>
              <a:spcBef>
                <a:spcPts val="0"/>
              </a:spcBef>
            </a:pPr>
            <a:r>
              <a:rPr lang="cs-CZ" b="1" dirty="0"/>
              <a:t>Podpora v nezaměstnanosti (rozhodnutím o přiznání podpory Úřadem práce ČR).</a:t>
            </a:r>
          </a:p>
          <a:p>
            <a:pPr>
              <a:spcBef>
                <a:spcPts val="0"/>
              </a:spcBef>
            </a:pPr>
            <a:endParaRPr lang="cs-CZ" sz="800" dirty="0"/>
          </a:p>
          <a:p>
            <a:pPr>
              <a:spcBef>
                <a:spcPts val="0"/>
              </a:spcBef>
            </a:pPr>
            <a:r>
              <a:rPr lang="cs-CZ" b="1" dirty="0"/>
              <a:t>Dávky v systému pomoci v hmotné nouzi - příspěvek na živobytí, doplatek na bydlení, mimořádná okamžitá pomoc (rozhodnutím o přiznání dávky Úřadem práce ČR). </a:t>
            </a:r>
            <a:r>
              <a:rPr lang="cs-CZ" dirty="0"/>
              <a:t>Pozn.: výjimka, žadatel pobíral (</a:t>
            </a:r>
            <a:r>
              <a:rPr lang="cs-CZ" b="1" dirty="0"/>
              <a:t>+ příspěvek na bydlení</a:t>
            </a:r>
            <a:r>
              <a:rPr lang="cs-CZ" dirty="0"/>
              <a:t>) – příjem se nesleduje.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162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0E9D3-46D0-4867-91DE-B9ABB86E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Výpočet příjmů </a:t>
            </a:r>
            <a:r>
              <a:rPr lang="cs-CZ" sz="3200" dirty="0"/>
              <a:t>(příjmy pouze ze závislé činnosti = zaměstnanci)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CFF2D-DB30-4071-A89C-E8EE2F2B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57274"/>
            <a:ext cx="12192000" cy="4483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800" b="1" dirty="0"/>
              <a:t>Výpočet z Přiznání k dani z příjmů FO pro poplatníky mající pouze příjmy ze závislé činnosti ze zdrojů na území České republiky (když zaměstnanec podává daňové přiznání sám):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b="1" u="sng" dirty="0"/>
              <a:t>Čistý příjem = (ř. 22 </a:t>
            </a:r>
            <a:r>
              <a:rPr lang="en-US" sz="3200" b="1" u="sng" dirty="0"/>
              <a:t>*</a:t>
            </a:r>
            <a:r>
              <a:rPr lang="cs-CZ" sz="3200" b="1" u="sng" dirty="0"/>
              <a:t> 0,89) – ř. 48 + ř. 49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b="1" dirty="0"/>
              <a:t>/ř. 22 (úhrn příjmů od všech zaměstnavatelů </a:t>
            </a:r>
            <a:r>
              <a:rPr lang="en-US" sz="3200" b="1" dirty="0"/>
              <a:t>*</a:t>
            </a:r>
            <a:r>
              <a:rPr lang="cs-CZ" sz="3200" b="1" dirty="0"/>
              <a:t> 0,89/ – ř. 48 (daň po uplatnění slevy) + ř. 49 (daňový bonus)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b="1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800" b="1" dirty="0"/>
              <a:t>Pro ostatní (za zdanění odpovídá zaměstnavatel) vychází výpočet čistého příjmu z hrubé mzdy, od které jsou odečteny sražené zálohy na daň z příjmu, dále sociální pojištění (6,5 % z hrubé mzdy) a zdravotní pojištění (4,5 % z hrubé mzdy):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b="1" u="sng" dirty="0"/>
              <a:t>Čistý příjem = (hrubá mzda </a:t>
            </a:r>
            <a:r>
              <a:rPr lang="en-US" sz="3200" b="1" u="sng" dirty="0"/>
              <a:t>*</a:t>
            </a:r>
            <a:r>
              <a:rPr lang="cs-CZ" sz="3200" b="1" u="sng" dirty="0"/>
              <a:t> 0,89) – suma sražených záloh na daň</a:t>
            </a:r>
            <a:br>
              <a:rPr lang="cs-CZ" sz="3200" b="1" u="sng" dirty="0"/>
            </a:br>
            <a:r>
              <a:rPr lang="cs-CZ" sz="3200" b="1" u="sng" dirty="0"/>
              <a:t>z příjmu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800" b="1" dirty="0"/>
              <a:t>Koeficient 0,89 zohledňuje odvedené soc. a zdrav. pojištění (= 11 % z hrubé mzdy)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7017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0E9D3-46D0-4867-91DE-B9ABB86EE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Výpočet příjmů </a:t>
            </a:r>
            <a:r>
              <a:rPr lang="cs-CZ" sz="3200" dirty="0"/>
              <a:t>(ostatní žadatelé se zdanitelnými příjmy - OSVČ)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CFF2D-DB30-4071-A89C-E8EE2F2B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2336872"/>
            <a:ext cx="11754035" cy="4419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/>
              <a:t>Výpočet z Přiznání k dani z příjmů FO: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b="1" u="sng" dirty="0"/>
              <a:t>Čistý příjem = ř. 45 – ř. 74 + ř. 75 – úhrn zaplacených záloh na sociální pojištění – úhrn zaplacených záloh na zdravotní pojištění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3200" b="1" dirty="0"/>
              <a:t>/ř. 45 (základ daně po odečtení ztráty) – ř. 74 (daň po uplatnění slevy podle § 35c  z. č. 586/1992 Sb., o daních z příjmů) + ř. 75 (daňový bonus) – úhrn zaplacených záloh na sociální pojištění – úhrn zaplacených záloh na zdravotní pojištění/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900" b="1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2800" b="1" dirty="0"/>
              <a:t>V případě, že má plátce daně příjmy i ze závislé činnosti, je nutné odečíst také částku pojistného na sociální a zdravotní pojištění odvedenou ze zaměstnání (výše pojistného = ř. 31 </a:t>
            </a:r>
            <a:r>
              <a:rPr lang="en-US" sz="2800" b="1" dirty="0"/>
              <a:t>*</a:t>
            </a:r>
            <a:r>
              <a:rPr lang="cs-CZ" sz="2800" b="1" dirty="0"/>
              <a:t> 0,11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08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0084F-C979-41D0-A1D3-4CC9EFDD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  <a:latin typeface="Book Antiqua" panose="02040602050305030304" pitchFamily="18" charset="0"/>
              </a:rPr>
              <a:t>Jaký je postup pro podání žádosti?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39E165-BAE1-41F0-B5D8-43EC6C384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4" y="2036190"/>
            <a:ext cx="11949343" cy="487515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dirty="0"/>
              <a:t>Zveřejnění</a:t>
            </a:r>
            <a:r>
              <a:rPr lang="cs-CZ" b="1" dirty="0"/>
              <a:t> podmínek dotačního programu: Výzva květen 2022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b="1" dirty="0"/>
              <a:t>https://www.kr-kralovehradecky.cz, </a:t>
            </a:r>
            <a:r>
              <a:rPr lang="cs-CZ" dirty="0"/>
              <a:t>Úřední deska (záložka ÚŘAD) i záložka DOTACE (Kotlíkové) 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b="1" dirty="0"/>
              <a:t>Elektronický účet </a:t>
            </a:r>
            <a:r>
              <a:rPr lang="cs-CZ" dirty="0"/>
              <a:t>žadatele na dotačním portálu –  můžete si vytvořit již nyní</a:t>
            </a:r>
            <a:endParaRPr lang="cs-CZ" sz="2000" dirty="0"/>
          </a:p>
          <a:p>
            <a:pPr marL="0" indent="0">
              <a:spcBef>
                <a:spcPts val="600"/>
              </a:spcBef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https://dotace.kr-kralovehradecky.cz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Registrace nového uživatele (účet na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majitele nemovitosti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cs-CZ" b="1" dirty="0"/>
              <a:t>Registrace před podáním elektronické žádosti ve dnech: každou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druhou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středu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15.6.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(29.6., 13.7., 27.7., 10.8., 24.8. 2022) mezi 10.00 – 14.00 hod. (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bude upřesněno ve Výzvě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b="1" dirty="0"/>
              <a:t>V den registrace: </a:t>
            </a:r>
            <a:r>
              <a:rPr lang="cs-CZ" dirty="0"/>
              <a:t>na dotačním portálu </a:t>
            </a:r>
            <a:r>
              <a:rPr lang="cs-CZ" b="1" dirty="0"/>
              <a:t>(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https://dotace.kr-kralovehradecky.cz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tlačítko </a:t>
            </a: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Registrace</a:t>
            </a:r>
            <a:b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u="sng" dirty="0">
                <a:latin typeface="Calibri" panose="020F0502020204030204" pitchFamily="34" charset="0"/>
                <a:cs typeface="Calibri" panose="020F0502020204030204" pitchFamily="34" charset="0"/>
              </a:rPr>
              <a:t>k žádosti</a:t>
            </a:r>
          </a:p>
          <a:p>
            <a:pPr algn="just">
              <a:spcBef>
                <a:spcPts val="600"/>
              </a:spcBef>
            </a:pPr>
            <a:r>
              <a:rPr lang="cs-CZ" b="1" dirty="0"/>
              <a:t>V následujících 14 dnech: </a:t>
            </a:r>
            <a:r>
              <a:rPr lang="cs-CZ" dirty="0"/>
              <a:t>vyplnění žádosti v dotačním portálu ve svém účtu, tlačítko odeslat na úřad (elektronicky)</a:t>
            </a:r>
          </a:p>
          <a:p>
            <a:pPr>
              <a:spcBef>
                <a:spcPts val="600"/>
              </a:spcBef>
            </a:pPr>
            <a:r>
              <a:rPr lang="cs-CZ" b="1" dirty="0"/>
              <a:t>Odeslání listinné žádosti: max do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15 kalendářních dní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 ukončení elektronického příjmu žádostí (včetně náležitých příloh)</a:t>
            </a:r>
          </a:p>
          <a:p>
            <a:pPr marL="0" indent="0" algn="just">
              <a:spcBef>
                <a:spcPct val="0"/>
              </a:spcBef>
              <a:spcAft>
                <a:spcPts val="1200"/>
              </a:spcAft>
              <a:buNone/>
            </a:pPr>
            <a:endParaRPr lang="cs-CZ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endParaRPr lang="cs-CZ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2627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2778</TotalTime>
  <Words>1631</Words>
  <Application>Microsoft Office PowerPoint</Application>
  <PresentationFormat>Širokoúhlá obrazovka</PresentationFormat>
  <Paragraphs>128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Book Antiqua</vt:lpstr>
      <vt:lpstr>Calibri</vt:lpstr>
      <vt:lpstr>Cambria</vt:lpstr>
      <vt:lpstr>Wingdings</vt:lpstr>
      <vt:lpstr>Berlín</vt:lpstr>
      <vt:lpstr>Acrobat Document</vt:lpstr>
      <vt:lpstr>Kotlíkové dotace 2021+</vt:lpstr>
      <vt:lpstr>Kotlíkové dotace 2021+</vt:lpstr>
      <vt:lpstr>Způsobilé výdaje</vt:lpstr>
      <vt:lpstr>Kdo může požádat o dotaci na Krajském úřadu?</vt:lpstr>
      <vt:lpstr>Nízkopříjmové domácnosti</vt:lpstr>
      <vt:lpstr>Jaké příjmy se sledují a čím se prokazují?</vt:lpstr>
      <vt:lpstr>Výpočet příjmů (příjmy pouze ze závislé činnosti = zaměstnanci) </vt:lpstr>
      <vt:lpstr>Výpočet příjmů (ostatní žadatelé se zdanitelnými příjmy - OSVČ)</vt:lpstr>
      <vt:lpstr>Jaký je postup pro podání žádosti?</vt:lpstr>
      <vt:lpstr>Termíny registrace a odeslání žádostí</vt:lpstr>
      <vt:lpstr>Dotační portál – registrace nového uživatele</vt:lpstr>
      <vt:lpstr>Žádost – vyplnění/odeslání</vt:lpstr>
      <vt:lpstr>Přílohy žádosti</vt:lpstr>
      <vt:lpstr>Přílohy žádosti</vt:lpstr>
      <vt:lpstr>Přílohy žádosti</vt:lpstr>
      <vt:lpstr>Zastupování</vt:lpstr>
      <vt:lpstr>Kontakty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Kotlíkové dotace 2022</dc:title>
  <dc:creator>Pavlistová Martina Ing.</dc:creator>
  <cp:lastModifiedBy>Lásková Iveta Bc.</cp:lastModifiedBy>
  <cp:revision>242</cp:revision>
  <cp:lastPrinted>2022-04-08T08:58:37Z</cp:lastPrinted>
  <dcterms:created xsi:type="dcterms:W3CDTF">2021-09-06T07:47:00Z</dcterms:created>
  <dcterms:modified xsi:type="dcterms:W3CDTF">2022-04-14T10:37:24Z</dcterms:modified>
</cp:coreProperties>
</file>